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470" r:id="rId3"/>
    <p:sldId id="657" r:id="rId4"/>
    <p:sldId id="454" r:id="rId5"/>
    <p:sldId id="457" r:id="rId6"/>
    <p:sldId id="489" r:id="rId7"/>
    <p:sldId id="472" r:id="rId8"/>
    <p:sldId id="459" r:id="rId9"/>
    <p:sldId id="474" r:id="rId10"/>
    <p:sldId id="461" r:id="rId11"/>
    <p:sldId id="468" r:id="rId12"/>
    <p:sldId id="477" r:id="rId13"/>
    <p:sldId id="427" r:id="rId14"/>
    <p:sldId id="475" r:id="rId15"/>
    <p:sldId id="460" r:id="rId16"/>
    <p:sldId id="658" r:id="rId17"/>
    <p:sldId id="659" r:id="rId18"/>
    <p:sldId id="473" r:id="rId19"/>
    <p:sldId id="498" r:id="rId20"/>
    <p:sldId id="486" r:id="rId21"/>
    <p:sldId id="484" r:id="rId22"/>
    <p:sldId id="478" r:id="rId23"/>
    <p:sldId id="653" r:id="rId24"/>
    <p:sldId id="654" r:id="rId25"/>
    <p:sldId id="655" r:id="rId26"/>
    <p:sldId id="656" r:id="rId27"/>
    <p:sldId id="65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059" autoAdjust="0"/>
  </p:normalViewPr>
  <p:slideViewPr>
    <p:cSldViewPr snapToGrid="0">
      <p:cViewPr varScale="1">
        <p:scale>
          <a:sx n="51" d="100"/>
          <a:sy n="51" d="100"/>
        </p:scale>
        <p:origin x="728" y="36"/>
      </p:cViewPr>
      <p:guideLst/>
    </p:cSldViewPr>
  </p:slideViewPr>
  <p:notesTextViewPr>
    <p:cViewPr>
      <p:scale>
        <a:sx n="1" d="1"/>
        <a:sy n="1" d="1"/>
      </p:scale>
      <p:origin x="0" y="0"/>
    </p:cViewPr>
  </p:notesTextViewPr>
  <p:notesViewPr>
    <p:cSldViewPr snapToGrid="0">
      <p:cViewPr varScale="1">
        <p:scale>
          <a:sx n="54" d="100"/>
          <a:sy n="54" d="100"/>
        </p:scale>
        <p:origin x="145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65161-08D7-472C-BCCB-6A2E4E0C1DCB}" type="datetimeFigureOut">
              <a:rPr lang="en-US" smtClean="0"/>
              <a:t>8/27/2023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FFDB7-54B5-4F36-9B63-E3ACCCDF5E80}" type="slidenum">
              <a:rPr lang="en-US" smtClean="0"/>
              <a:t>‹#›</a:t>
            </a:fld>
            <a:endParaRPr lang="en-US"/>
          </a:p>
        </p:txBody>
      </p:sp>
    </p:spTree>
    <p:extLst>
      <p:ext uri="{BB962C8B-B14F-4D97-AF65-F5344CB8AC3E}">
        <p14:creationId xmlns:p14="http://schemas.microsoft.com/office/powerpoint/2010/main" val="3558905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FFDB7-54B5-4F36-9B63-E3ACCCDF5E80}" type="slidenum">
              <a:rPr lang="en-US" smtClean="0"/>
              <a:t>1</a:t>
            </a:fld>
            <a:endParaRPr lang="en-US"/>
          </a:p>
        </p:txBody>
      </p:sp>
    </p:spTree>
    <p:extLst>
      <p:ext uri="{BB962C8B-B14F-4D97-AF65-F5344CB8AC3E}">
        <p14:creationId xmlns:p14="http://schemas.microsoft.com/office/powerpoint/2010/main" val="1112977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Technological networks: the Internet at the level of class C subnets (Fig. 1.1 in Newman’s book).</a:t>
            </a:r>
          </a:p>
          <a:p>
            <a:pPr marL="171450" indent="-171450">
              <a:buFont typeface="Arial" panose="020B0604020202020204" pitchFamily="34" charset="0"/>
              <a:buChar char="•"/>
            </a:pPr>
            <a:r>
              <a:rPr lang="en-US" dirty="0"/>
              <a:t>Networks of information: a citation network.</a:t>
            </a:r>
          </a:p>
          <a:p>
            <a:pPr marL="171450" indent="-171450">
              <a:buFont typeface="Arial" panose="020B0604020202020204" pitchFamily="34" charset="0"/>
              <a:buChar char="•"/>
            </a:pPr>
            <a:r>
              <a:rPr lang="en-US" dirty="0"/>
              <a:t>Social networks: romantic links between high-school students during six </a:t>
            </a:r>
            <a:r>
              <a:rPr lang="en-US"/>
              <a:t>months preceding </a:t>
            </a:r>
            <a:r>
              <a:rPr lang="en-US" dirty="0"/>
              <a:t>the interview (Fig 10.14 in </a:t>
            </a:r>
            <a:r>
              <a:rPr lang="en-US" dirty="0" err="1"/>
              <a:t>Barabási’s</a:t>
            </a:r>
            <a:r>
              <a:rPr lang="en-US" dirty="0"/>
              <a:t> book). </a:t>
            </a:r>
          </a:p>
          <a:p>
            <a:pPr marL="171450" indent="-171450">
              <a:buFont typeface="Arial" panose="020B0604020202020204" pitchFamily="34" charset="0"/>
              <a:buChar char="•"/>
            </a:pPr>
            <a:r>
              <a:rPr lang="en-US" dirty="0"/>
              <a:t>Biological networks: a network of interactions between proteins in a single-celled organism (baker’s yeast).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3FFDB7-54B5-4F36-9B63-E3ACCCDF5E80}" type="slidenum">
              <a:rPr lang="en-US" smtClean="0"/>
              <a:t>3</a:t>
            </a:fld>
            <a:endParaRPr lang="en-US"/>
          </a:p>
        </p:txBody>
      </p:sp>
    </p:spTree>
    <p:extLst>
      <p:ext uri="{BB962C8B-B14F-4D97-AF65-F5344CB8AC3E}">
        <p14:creationId xmlns:p14="http://schemas.microsoft.com/office/powerpoint/2010/main" val="1131536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3FFDB7-54B5-4F36-9B63-E3ACCCDF5E80}" type="slidenum">
              <a:rPr lang="en-US" smtClean="0"/>
              <a:t>6</a:t>
            </a:fld>
            <a:endParaRPr lang="en-US"/>
          </a:p>
        </p:txBody>
      </p:sp>
    </p:spTree>
    <p:extLst>
      <p:ext uri="{BB962C8B-B14F-4D97-AF65-F5344CB8AC3E}">
        <p14:creationId xmlns:p14="http://schemas.microsoft.com/office/powerpoint/2010/main" val="1369492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FFDB7-54B5-4F36-9B63-E3ACCCDF5E80}" type="slidenum">
              <a:rPr lang="en-US" smtClean="0"/>
              <a:t>10</a:t>
            </a:fld>
            <a:endParaRPr lang="en-US"/>
          </a:p>
        </p:txBody>
      </p:sp>
    </p:spTree>
    <p:extLst>
      <p:ext uri="{BB962C8B-B14F-4D97-AF65-F5344CB8AC3E}">
        <p14:creationId xmlns:p14="http://schemas.microsoft.com/office/powerpoint/2010/main" val="609586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FFDB7-54B5-4F36-9B63-E3ACCCDF5E80}" type="slidenum">
              <a:rPr lang="en-US" smtClean="0"/>
              <a:t>25</a:t>
            </a:fld>
            <a:endParaRPr lang="en-US"/>
          </a:p>
        </p:txBody>
      </p:sp>
    </p:spTree>
    <p:extLst>
      <p:ext uri="{BB962C8B-B14F-4D97-AF65-F5344CB8AC3E}">
        <p14:creationId xmlns:p14="http://schemas.microsoft.com/office/powerpoint/2010/main" val="3827629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FFDB7-54B5-4F36-9B63-E3ACCCDF5E80}" type="slidenum">
              <a:rPr lang="en-US" smtClean="0"/>
              <a:t>26</a:t>
            </a:fld>
            <a:endParaRPr lang="en-US"/>
          </a:p>
        </p:txBody>
      </p:sp>
    </p:spTree>
    <p:extLst>
      <p:ext uri="{BB962C8B-B14F-4D97-AF65-F5344CB8AC3E}">
        <p14:creationId xmlns:p14="http://schemas.microsoft.com/office/powerpoint/2010/main" val="282200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2000">
                <a:solidFill>
                  <a:srgbClr val="FFFFFF"/>
                </a:solidFill>
              </a:defRPr>
            </a:lvl1pPr>
          </a:lstStyle>
          <a:p>
            <a:fld id="{56E0EAF2-5B14-4A74-98F1-A44F5748ECF4}" type="datetime1">
              <a:rPr lang="en-US" smtClean="0"/>
              <a:t>8/27/2023</a:t>
            </a:fld>
            <a:endParaRPr lang="en-US"/>
          </a:p>
        </p:txBody>
      </p:sp>
      <p:sp>
        <p:nvSpPr>
          <p:cNvPr id="17" name="Footer Placeholder 16"/>
          <p:cNvSpPr>
            <a:spLocks noGrp="1"/>
          </p:cNvSpPr>
          <p:nvPr>
            <p:ph type="ftr" sz="quarter" idx="11"/>
          </p:nvPr>
        </p:nvSpPr>
        <p:spPr>
          <a:xfrm>
            <a:off x="2780524" y="236539"/>
            <a:ext cx="78232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C42FE918-A725-4A17-832F-F28B624C2EC6}" type="slidenum">
              <a:rPr lang="en-US" smtClean="0"/>
              <a:t>‹#›</a:t>
            </a:fld>
            <a:endParaRPr lang="en-US"/>
          </a:p>
        </p:txBody>
      </p:sp>
    </p:spTree>
    <p:extLst>
      <p:ext uri="{BB962C8B-B14F-4D97-AF65-F5344CB8AC3E}">
        <p14:creationId xmlns:p14="http://schemas.microsoft.com/office/powerpoint/2010/main" val="94361654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BD52B8F-AB82-4203-8882-7FD5DCF3DF27}" type="datetime1">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2FE918-A725-4A17-832F-F28B624C2EC6}" type="slidenum">
              <a:rPr lang="en-US" smtClean="0"/>
              <a:t>‹#›</a:t>
            </a:fld>
            <a:endParaRPr lang="en-US"/>
          </a:p>
        </p:txBody>
      </p:sp>
    </p:spTree>
    <p:extLst>
      <p:ext uri="{BB962C8B-B14F-4D97-AF65-F5344CB8AC3E}">
        <p14:creationId xmlns:p14="http://schemas.microsoft.com/office/powerpoint/2010/main" val="2139689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1"/>
            <a:ext cx="27432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609600"/>
            <a:ext cx="7416800" cy="5516564"/>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737600" y="6248403"/>
            <a:ext cx="2946400" cy="365125"/>
          </a:xfrm>
        </p:spPr>
        <p:txBody>
          <a:bodyPr/>
          <a:lstStyle/>
          <a:p>
            <a:fld id="{356D77BE-124F-4EA1-9F56-8EF2FA4C33AD}" type="datetime1">
              <a:rPr lang="en-US" smtClean="0"/>
              <a:t>8/27/2023</a:t>
            </a:fld>
            <a:endParaRPr lang="en-US"/>
          </a:p>
        </p:txBody>
      </p:sp>
      <p:sp>
        <p:nvSpPr>
          <p:cNvPr id="5" name="Footer Placeholder 4"/>
          <p:cNvSpPr>
            <a:spLocks noGrp="1"/>
          </p:cNvSpPr>
          <p:nvPr>
            <p:ph type="ftr" sz="quarter" idx="11"/>
          </p:nvPr>
        </p:nvSpPr>
        <p:spPr>
          <a:xfrm>
            <a:off x="609602" y="6248208"/>
            <a:ext cx="7431311" cy="365125"/>
          </a:xfrm>
        </p:spPr>
        <p:txBody>
          <a:bodyPr/>
          <a:lstStyle/>
          <a:p>
            <a:endParaRPr lang="en-US"/>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6" name="Slide Number Placeholder 5"/>
          <p:cNvSpPr>
            <a:spLocks noGrp="1"/>
          </p:cNvSpPr>
          <p:nvPr>
            <p:ph type="sldNum" sz="quarter" idx="12"/>
          </p:nvPr>
        </p:nvSpPr>
        <p:spPr>
          <a:xfrm rot="5400000">
            <a:off x="8075084" y="103716"/>
            <a:ext cx="533400" cy="325968"/>
          </a:xfrm>
        </p:spPr>
        <p:txBody>
          <a:bodyPr/>
          <a:lstStyle/>
          <a:p>
            <a:fld id="{C42FE918-A725-4A17-832F-F28B624C2EC6}" type="slidenum">
              <a:rPr lang="en-US" smtClean="0"/>
              <a:t>‹#›</a:t>
            </a:fld>
            <a:endParaRPr lang="en-US"/>
          </a:p>
        </p:txBody>
      </p:sp>
    </p:spTree>
    <p:extLst>
      <p:ext uri="{BB962C8B-B14F-4D97-AF65-F5344CB8AC3E}">
        <p14:creationId xmlns:p14="http://schemas.microsoft.com/office/powerpoint/2010/main" val="30383056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F658C644-166D-48D3-809E-2148822FC52A}" type="datetime1">
              <a:rPr lang="en-US" smtClean="0"/>
              <a:t>8/27/2023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42FE918-A725-4A17-832F-F28B624C2EC6}" type="slidenum">
              <a:rPr lang="en-US" smtClean="0"/>
              <a:t>‹#›</a:t>
            </a:fld>
            <a:endParaRPr lang="en-US"/>
          </a:p>
        </p:txBody>
      </p:sp>
      <p:sp>
        <p:nvSpPr>
          <p:cNvPr id="8" name="Content Placeholder 7"/>
          <p:cNvSpPr>
            <a:spLocks noGrp="1"/>
          </p:cNvSpPr>
          <p:nvPr>
            <p:ph sz="quarter" idx="1"/>
          </p:nvPr>
        </p:nvSpPr>
        <p:spPr>
          <a:xfrm>
            <a:off x="816864" y="1600200"/>
            <a:ext cx="10871200" cy="4495800"/>
          </a:xfrm>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512078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0"/>
            <a:ext cx="9497484"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FF73B704-0496-435C-86CD-2E012CF45D82}" type="datetime1">
              <a:rPr lang="en-US" smtClean="0"/>
              <a:t>8/27/2023</a:t>
            </a:fld>
            <a:endParaRPr lang="en-US"/>
          </a:p>
        </p:txBody>
      </p:sp>
      <p:sp>
        <p:nvSpPr>
          <p:cNvPr id="13" name="Slide Number Placeholder 12"/>
          <p:cNvSpPr>
            <a:spLocks noGrp="1"/>
          </p:cNvSpPr>
          <p:nvPr>
            <p:ph type="sldNum" sz="quarter" idx="11"/>
          </p:nvPr>
        </p:nvSpPr>
        <p:spPr>
          <a:xfrm>
            <a:off x="0" y="1752600"/>
            <a:ext cx="1727200" cy="701676"/>
          </a:xfrm>
        </p:spPr>
        <p:txBody>
          <a:bodyPr>
            <a:noAutofit/>
          </a:bodyPr>
          <a:lstStyle>
            <a:lvl1pPr>
              <a:defRPr sz="2400">
                <a:solidFill>
                  <a:srgbClr val="FFFFFF"/>
                </a:solidFill>
              </a:defRPr>
            </a:lvl1pPr>
          </a:lstStyle>
          <a:p>
            <a:fld id="{C42FE918-A725-4A17-832F-F28B624C2EC6}" type="slidenum">
              <a:rPr lang="en-US" smtClean="0"/>
              <a:t>‹#›</a:t>
            </a:fld>
            <a:endParaRPr lang="en-US"/>
          </a:p>
        </p:txBody>
      </p:sp>
      <p:sp>
        <p:nvSpPr>
          <p:cNvPr id="14" name="Footer Placeholder 13"/>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130195617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812800" y="1589567"/>
            <a:ext cx="5181600" cy="4572000"/>
          </a:xfrm>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459868" y="1589567"/>
            <a:ext cx="5181600" cy="4572000"/>
          </a:xfrm>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2F74B25A-AA5A-4092-AD5B-21E4DAFA5343}" type="datetime1">
              <a:rPr lang="en-US" smtClean="0"/>
              <a:t>8/27/2023</a:t>
            </a:fld>
            <a:endParaRPr lang="en-US"/>
          </a:p>
        </p:txBody>
      </p:sp>
      <p:sp>
        <p:nvSpPr>
          <p:cNvPr id="10" name="Slide Number Placeholder 9"/>
          <p:cNvSpPr>
            <a:spLocks noGrp="1"/>
          </p:cNvSpPr>
          <p:nvPr>
            <p:ph type="sldNum" sz="quarter" idx="16"/>
          </p:nvPr>
        </p:nvSpPr>
        <p:spPr/>
        <p:txBody>
          <a:bodyPr rtlCol="0"/>
          <a:lstStyle/>
          <a:p>
            <a:fld id="{C42FE918-A725-4A17-832F-F28B624C2EC6}" type="slidenum">
              <a:rPr lang="en-US" smtClean="0"/>
              <a:t>‹#›</a:t>
            </a:fld>
            <a:endParaRPr lang="en-US"/>
          </a:p>
        </p:txBody>
      </p:sp>
      <p:sp>
        <p:nvSpPr>
          <p:cNvPr id="12" name="Footer Placeholder 11"/>
          <p:cNvSpPr>
            <a:spLocks noGrp="1"/>
          </p:cNvSpPr>
          <p:nvPr>
            <p:ph type="ftr" sz="quarter" idx="17"/>
          </p:nvPr>
        </p:nvSpPr>
        <p:spPr/>
        <p:txBody>
          <a:bodyPr rtlCol="0"/>
          <a:lstStyle/>
          <a:p>
            <a:endParaRPr lang="en-US"/>
          </a:p>
        </p:txBody>
      </p:sp>
    </p:spTree>
    <p:extLst>
      <p:ext uri="{BB962C8B-B14F-4D97-AF65-F5344CB8AC3E}">
        <p14:creationId xmlns:p14="http://schemas.microsoft.com/office/powerpoint/2010/main" val="512195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812800" y="2438400"/>
            <a:ext cx="5181600" cy="3581400"/>
          </a:xfrm>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400800" y="2438400"/>
            <a:ext cx="5181600" cy="3581400"/>
          </a:xfrm>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B08649C1-971B-4A42-A134-2D825C02346A}" type="datetime1">
              <a:rPr lang="en-US" smtClean="0"/>
              <a:t>8/27/2023</a:t>
            </a:fld>
            <a:endParaRPr lang="en-US"/>
          </a:p>
        </p:txBody>
      </p:sp>
      <p:sp>
        <p:nvSpPr>
          <p:cNvPr id="12" name="Slide Number Placeholder 11"/>
          <p:cNvSpPr>
            <a:spLocks noGrp="1"/>
          </p:cNvSpPr>
          <p:nvPr>
            <p:ph type="sldNum" sz="quarter" idx="16"/>
          </p:nvPr>
        </p:nvSpPr>
        <p:spPr/>
        <p:txBody>
          <a:bodyPr rtlCol="0"/>
          <a:lstStyle/>
          <a:p>
            <a:fld id="{C42FE918-A725-4A17-832F-F28B624C2EC6}" type="slidenum">
              <a:rPr lang="en-US" smtClean="0"/>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Edit Master text styles</a:t>
            </a:r>
          </a:p>
        </p:txBody>
      </p:sp>
    </p:spTree>
    <p:extLst>
      <p:ext uri="{BB962C8B-B14F-4D97-AF65-F5344CB8AC3E}">
        <p14:creationId xmlns:p14="http://schemas.microsoft.com/office/powerpoint/2010/main" val="83279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B2BF6793-D223-4F93-87D3-0417BE0FC518}" type="datetime1">
              <a:rPr lang="en-US" smtClean="0"/>
              <a:t>8/27/2023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C42FE918-A725-4A17-832F-F28B624C2EC6}" type="slidenum">
              <a:rPr lang="en-US" smtClean="0"/>
              <a:t>‹#›</a:t>
            </a:fld>
            <a:endParaRPr lang="en-US"/>
          </a:p>
        </p:txBody>
      </p:sp>
    </p:spTree>
    <p:extLst>
      <p:ext uri="{BB962C8B-B14F-4D97-AF65-F5344CB8AC3E}">
        <p14:creationId xmlns:p14="http://schemas.microsoft.com/office/powerpoint/2010/main" val="2873515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9D630D-A37F-4797-BB84-9473457CEF55}" type="datetime1">
              <a:rPr lang="en-US" smtClean="0"/>
              <a:t>8/27/2023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fld id="{C42FE918-A725-4A17-832F-F28B624C2EC6}" type="slidenum">
              <a:rPr lang="en-US" smtClean="0"/>
              <a:t>‹#›</a:t>
            </a:fld>
            <a:endParaRPr lang="en-US"/>
          </a:p>
        </p:txBody>
      </p:sp>
    </p:spTree>
    <p:extLst>
      <p:ext uri="{BB962C8B-B14F-4D97-AF65-F5344CB8AC3E}">
        <p14:creationId xmlns:p14="http://schemas.microsoft.com/office/powerpoint/2010/main" val="2234551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7423E1D8-97B4-4986-808E-7797D7F41419}" type="datetime1">
              <a:rPr lang="en-US" smtClean="0"/>
              <a:t>8/27/2023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C42FE918-A725-4A17-832F-F28B624C2EC6}" type="slidenum">
              <a:rPr lang="en-US" smtClean="0"/>
              <a:t>‹#›</a:t>
            </a:fld>
            <a:endParaRPr lang="en-US"/>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Edit Master text styles</a:t>
            </a:r>
          </a:p>
        </p:txBody>
      </p:sp>
      <p:sp>
        <p:nvSpPr>
          <p:cNvPr id="9" name="Content Placeholder 8"/>
          <p:cNvSpPr>
            <a:spLocks noGrp="1"/>
          </p:cNvSpPr>
          <p:nvPr>
            <p:ph sz="quarter" idx="1"/>
          </p:nvPr>
        </p:nvSpPr>
        <p:spPr>
          <a:xfrm>
            <a:off x="3149600" y="1752600"/>
            <a:ext cx="8534400" cy="4419600"/>
          </a:xfrm>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583778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Edit Master text styles</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Date Placeholder 11"/>
          <p:cNvSpPr>
            <a:spLocks noGrp="1"/>
          </p:cNvSpPr>
          <p:nvPr>
            <p:ph type="dt" sz="half" idx="10"/>
          </p:nvPr>
        </p:nvSpPr>
        <p:spPr>
          <a:xfrm>
            <a:off x="8331200" y="6248401"/>
            <a:ext cx="3556000" cy="365125"/>
          </a:xfrm>
        </p:spPr>
        <p:txBody>
          <a:bodyPr rtlCol="0"/>
          <a:lstStyle/>
          <a:p>
            <a:fld id="{70DB82E0-5C70-49B5-BAC0-ED87C996C351}" type="datetime1">
              <a:rPr lang="en-US" smtClean="0"/>
              <a:t>8/27/2023</a:t>
            </a:fld>
            <a:endParaRPr lang="en-US"/>
          </a:p>
        </p:txBody>
      </p:sp>
      <p:sp>
        <p:nvSpPr>
          <p:cNvPr id="13" name="Slide Number Placeholder 12"/>
          <p:cNvSpPr>
            <a:spLocks noGrp="1"/>
          </p:cNvSpPr>
          <p:nvPr>
            <p:ph type="sldNum" sz="quarter" idx="11"/>
          </p:nvPr>
        </p:nvSpPr>
        <p:spPr>
          <a:xfrm>
            <a:off x="0" y="4667249"/>
            <a:ext cx="1930400" cy="663578"/>
          </a:xfrm>
        </p:spPr>
        <p:txBody>
          <a:bodyPr rtlCol="0"/>
          <a:lstStyle>
            <a:lvl1pPr>
              <a:defRPr sz="2800"/>
            </a:lvl1pPr>
          </a:lstStyle>
          <a:p>
            <a:fld id="{C42FE918-A725-4A17-832F-F28B624C2EC6}" type="slidenum">
              <a:rPr lang="en-US" smtClean="0"/>
              <a:t>‹#›</a:t>
            </a:fld>
            <a:endParaRPr lang="en-US"/>
          </a:p>
        </p:txBody>
      </p:sp>
      <p:sp>
        <p:nvSpPr>
          <p:cNvPr id="14" name="Footer Placeholder 13"/>
          <p:cNvSpPr>
            <a:spLocks noGrp="1"/>
          </p:cNvSpPr>
          <p:nvPr>
            <p:ph type="ftr" sz="quarter" idx="12"/>
          </p:nvPr>
        </p:nvSpPr>
        <p:spPr>
          <a:xfrm>
            <a:off x="2133600" y="6248207"/>
            <a:ext cx="6096000" cy="365125"/>
          </a:xfrm>
        </p:spPr>
        <p:txBody>
          <a:bodyPr rtlCol="0"/>
          <a:lstStyle/>
          <a:p>
            <a:endParaRPr lang="en-US"/>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extLst>
      <p:ext uri="{BB962C8B-B14F-4D97-AF65-F5344CB8AC3E}">
        <p14:creationId xmlns:p14="http://schemas.microsoft.com/office/powerpoint/2010/main" val="140614987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128000" y="6248401"/>
            <a:ext cx="3556000" cy="365125"/>
          </a:xfrm>
          <a:prstGeom prst="rect">
            <a:avLst/>
          </a:prstGeom>
        </p:spPr>
        <p:txBody>
          <a:bodyPr vert="horz" anchor="ctr" anchorCtr="0"/>
          <a:lstStyle>
            <a:lvl1pPr algn="l" eaLnBrk="1" latinLnBrk="0" hangingPunct="1">
              <a:defRPr kumimoji="0" sz="1400">
                <a:solidFill>
                  <a:schemeClr val="tx2"/>
                </a:solidFill>
              </a:defRPr>
            </a:lvl1pPr>
          </a:lstStyle>
          <a:p>
            <a:fld id="{2101AFC6-53B6-46EB-BD96-587CE0D24FDE}" type="datetime1">
              <a:rPr lang="en-US" smtClean="0"/>
              <a:t>8/27/2023</a:t>
            </a:fld>
            <a:endParaRPr lang="en-US"/>
          </a:p>
        </p:txBody>
      </p:sp>
      <p:sp>
        <p:nvSpPr>
          <p:cNvPr id="3" name="Footer Placeholder 2"/>
          <p:cNvSpPr>
            <a:spLocks noGrp="1"/>
          </p:cNvSpPr>
          <p:nvPr>
            <p:ph type="ftr" sz="quarter" idx="3"/>
          </p:nvPr>
        </p:nvSpPr>
        <p:spPr>
          <a:xfrm>
            <a:off x="812801" y="6248207"/>
            <a:ext cx="7228111"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3" name="Slide Number Placeholder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C42FE918-A725-4A17-832F-F28B624C2EC6}" type="slidenum">
              <a:rPr lang="en-US" smtClean="0"/>
              <a:t>‹#›</a:t>
            </a:fld>
            <a:endParaRPr lang="en-US"/>
          </a:p>
        </p:txBody>
      </p:sp>
    </p:spTree>
    <p:extLst>
      <p:ext uri="{BB962C8B-B14F-4D97-AF65-F5344CB8AC3E}">
        <p14:creationId xmlns:p14="http://schemas.microsoft.com/office/powerpoint/2010/main" val="13463703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scholar.google.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oracleofbacon.org/"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D1457-ACE3-462C-BFA2-0BEA5E094E0A}"/>
              </a:ext>
            </a:extLst>
          </p:cNvPr>
          <p:cNvSpPr>
            <a:spLocks noGrp="1"/>
          </p:cNvSpPr>
          <p:nvPr>
            <p:ph type="ctrTitle"/>
          </p:nvPr>
        </p:nvSpPr>
        <p:spPr/>
        <p:txBody>
          <a:bodyPr/>
          <a:lstStyle/>
          <a:p>
            <a:r>
              <a:rPr lang="en-US" dirty="0"/>
              <a:t>Examples </a:t>
            </a:r>
            <a:r>
              <a:rPr lang="en-US"/>
              <a:t>of real-world </a:t>
            </a:r>
            <a:r>
              <a:rPr lang="en-US" dirty="0"/>
              <a:t>networks</a:t>
            </a:r>
          </a:p>
        </p:txBody>
      </p:sp>
      <p:sp>
        <p:nvSpPr>
          <p:cNvPr id="3" name="Subtitle 2">
            <a:extLst>
              <a:ext uri="{FF2B5EF4-FFF2-40B4-BE49-F238E27FC236}">
                <a16:creationId xmlns:a16="http://schemas.microsoft.com/office/drawing/2014/main" id="{023BA0A4-EC6D-4194-B567-9202306718CC}"/>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3135D68F-AD16-4770-87B4-CAD6726F8C21}"/>
              </a:ext>
            </a:extLst>
          </p:cNvPr>
          <p:cNvSpPr>
            <a:spLocks noGrp="1"/>
          </p:cNvSpPr>
          <p:nvPr>
            <p:ph type="sldNum" sz="quarter" idx="12"/>
          </p:nvPr>
        </p:nvSpPr>
        <p:spPr/>
        <p:txBody>
          <a:bodyPr/>
          <a:lstStyle/>
          <a:p>
            <a:fld id="{C42FE918-A725-4A17-832F-F28B624C2EC6}" type="slidenum">
              <a:rPr lang="en-US" smtClean="0"/>
              <a:t>1</a:t>
            </a:fld>
            <a:endParaRPr lang="en-US"/>
          </a:p>
        </p:txBody>
      </p:sp>
    </p:spTree>
    <p:extLst>
      <p:ext uri="{BB962C8B-B14F-4D97-AF65-F5344CB8AC3E}">
        <p14:creationId xmlns:p14="http://schemas.microsoft.com/office/powerpoint/2010/main" val="295258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Networks of Information</a:t>
            </a:r>
          </a:p>
        </p:txBody>
      </p:sp>
      <p:sp>
        <p:nvSpPr>
          <p:cNvPr id="3" name="Slide Number Placeholder 2"/>
          <p:cNvSpPr>
            <a:spLocks noGrp="1"/>
          </p:cNvSpPr>
          <p:nvPr>
            <p:ph type="sldNum" sz="quarter" idx="12"/>
          </p:nvPr>
        </p:nvSpPr>
        <p:spPr/>
        <p:txBody>
          <a:bodyPr>
            <a:normAutofit fontScale="85000" lnSpcReduction="20000"/>
          </a:bodyPr>
          <a:lstStyle/>
          <a:p>
            <a:fld id="{C42FE918-A725-4A17-832F-F28B624C2EC6}" type="slidenum">
              <a:rPr lang="en-US" smtClean="0"/>
              <a:t>10</a:t>
            </a:fld>
            <a:endParaRPr lang="en-US"/>
          </a:p>
        </p:txBody>
      </p:sp>
      <p:sp>
        <p:nvSpPr>
          <p:cNvPr id="6" name="TextBox 5"/>
          <p:cNvSpPr txBox="1"/>
          <p:nvPr/>
        </p:nvSpPr>
        <p:spPr>
          <a:xfrm>
            <a:off x="7451678" y="5542884"/>
            <a:ext cx="3894729" cy="369332"/>
          </a:xfrm>
          <a:prstGeom prst="rect">
            <a:avLst/>
          </a:prstGeom>
          <a:noFill/>
        </p:spPr>
        <p:txBody>
          <a:bodyPr wrap="square" rtlCol="0">
            <a:spAutoFit/>
          </a:bodyPr>
          <a:lstStyle/>
          <a:p>
            <a:r>
              <a:rPr lang="en-US" dirty="0"/>
              <a:t>The bow-tie structure of the Web graph.</a:t>
            </a:r>
          </a:p>
        </p:txBody>
      </p:sp>
      <p:sp>
        <p:nvSpPr>
          <p:cNvPr id="7" name="TextBox 6"/>
          <p:cNvSpPr txBox="1"/>
          <p:nvPr/>
        </p:nvSpPr>
        <p:spPr>
          <a:xfrm>
            <a:off x="931354" y="1673150"/>
            <a:ext cx="5728753" cy="4108817"/>
          </a:xfrm>
          <a:prstGeom prst="rect">
            <a:avLst/>
          </a:prstGeom>
          <a:noFill/>
        </p:spPr>
        <p:txBody>
          <a:bodyPr wrap="square" rtlCol="0">
            <a:spAutoFit/>
          </a:bodyPr>
          <a:lstStyle/>
          <a:p>
            <a:r>
              <a:rPr lang="en-US" sz="2900" dirty="0"/>
              <a:t>The Web is a </a:t>
            </a:r>
            <a:r>
              <a:rPr lang="en-US" sz="2900" dirty="0">
                <a:solidFill>
                  <a:srgbClr val="FF0000"/>
                </a:solidFill>
              </a:rPr>
              <a:t>directed network </a:t>
            </a:r>
            <a:r>
              <a:rPr lang="en-US" sz="2900" dirty="0"/>
              <a:t>where the nodes are web pages and the directed edges are hyperlinks. </a:t>
            </a:r>
          </a:p>
          <a:p>
            <a:endParaRPr lang="en-US" sz="2900" dirty="0"/>
          </a:p>
          <a:p>
            <a:pPr marL="457200" indent="-457200">
              <a:buFont typeface="Arial" panose="020B0604020202020204" pitchFamily="34" charset="0"/>
              <a:buChar char="•"/>
            </a:pPr>
            <a:r>
              <a:rPr lang="en-US" sz="2900" dirty="0"/>
              <a:t>What is the size of the Web?</a:t>
            </a:r>
          </a:p>
          <a:p>
            <a:pPr marL="457200" indent="-457200">
              <a:buFont typeface="Arial" panose="020B0604020202020204" pitchFamily="34" charset="0"/>
              <a:buChar char="•"/>
            </a:pPr>
            <a:r>
              <a:rPr lang="en-US" sz="2900" dirty="0"/>
              <a:t>What is the structure of the Web?</a:t>
            </a:r>
          </a:p>
          <a:p>
            <a:pPr marL="457200" indent="-457200">
              <a:buFont typeface="Arial" panose="020B0604020202020204" pitchFamily="34" charset="0"/>
              <a:buChar char="•"/>
            </a:pPr>
            <a:r>
              <a:rPr lang="en-US" sz="2900" dirty="0"/>
              <a:t>How to search on the Web? How to identify “more important” web pages?</a:t>
            </a:r>
            <a:endParaRPr lang="en-US" dirty="0"/>
          </a:p>
        </p:txBody>
      </p:sp>
      <p:pic>
        <p:nvPicPr>
          <p:cNvPr id="8" name="Content Placeholder 7"/>
          <p:cNvPicPr>
            <a:picLocks noGrp="1" noChangeAspect="1"/>
          </p:cNvPicPr>
          <p:nvPr>
            <p:ph sz="quarter" idx="1"/>
          </p:nvPr>
        </p:nvPicPr>
        <p:blipFill>
          <a:blip r:embed="rId3"/>
          <a:stretch>
            <a:fillRect/>
          </a:stretch>
        </p:blipFill>
        <p:spPr>
          <a:xfrm>
            <a:off x="6956906" y="2065035"/>
            <a:ext cx="4389501" cy="3325046"/>
          </a:xfrm>
          <a:prstGeom prst="rect">
            <a:avLst/>
          </a:prstGeom>
        </p:spPr>
      </p:pic>
    </p:spTree>
    <p:extLst>
      <p:ext uri="{BB962C8B-B14F-4D97-AF65-F5344CB8AC3E}">
        <p14:creationId xmlns:p14="http://schemas.microsoft.com/office/powerpoint/2010/main" val="94576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 and Financial Networks</a:t>
            </a:r>
          </a:p>
        </p:txBody>
      </p:sp>
      <p:sp>
        <p:nvSpPr>
          <p:cNvPr id="3" name="Slide Number Placeholder 2"/>
          <p:cNvSpPr>
            <a:spLocks noGrp="1"/>
          </p:cNvSpPr>
          <p:nvPr>
            <p:ph type="sldNum" sz="quarter" idx="12"/>
          </p:nvPr>
        </p:nvSpPr>
        <p:spPr/>
        <p:txBody>
          <a:bodyPr>
            <a:normAutofit fontScale="85000" lnSpcReduction="20000"/>
          </a:bodyPr>
          <a:lstStyle/>
          <a:p>
            <a:fld id="{C42FE918-A725-4A17-832F-F28B624C2EC6}" type="slidenum">
              <a:rPr lang="en-US" smtClean="0"/>
              <a:t>11</a:t>
            </a:fld>
            <a:endParaRPr lang="en-US"/>
          </a:p>
        </p:txBody>
      </p:sp>
      <p:pic>
        <p:nvPicPr>
          <p:cNvPr id="5" name="Content Placeholder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629582" y="1914098"/>
            <a:ext cx="5860105" cy="4495800"/>
          </a:xfrm>
        </p:spPr>
      </p:pic>
      <p:sp>
        <p:nvSpPr>
          <p:cNvPr id="6" name="TextBox 5"/>
          <p:cNvSpPr txBox="1"/>
          <p:nvPr/>
        </p:nvSpPr>
        <p:spPr>
          <a:xfrm>
            <a:off x="816864" y="1838285"/>
            <a:ext cx="4273751" cy="1431161"/>
          </a:xfrm>
          <a:prstGeom prst="rect">
            <a:avLst/>
          </a:prstGeom>
          <a:noFill/>
        </p:spPr>
        <p:txBody>
          <a:bodyPr wrap="square" rtlCol="0">
            <a:spAutoFit/>
          </a:bodyPr>
          <a:lstStyle/>
          <a:p>
            <a:r>
              <a:rPr lang="en-US" sz="2900" dirty="0"/>
              <a:t>Financial transactions between banks, buyer-supplier links, …</a:t>
            </a:r>
          </a:p>
        </p:txBody>
      </p:sp>
    </p:spTree>
    <p:extLst>
      <p:ext uri="{BB962C8B-B14F-4D97-AF65-F5344CB8AC3E}">
        <p14:creationId xmlns:p14="http://schemas.microsoft.com/office/powerpoint/2010/main" val="1100517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Examples of Information Networks</a:t>
            </a:r>
          </a:p>
        </p:txBody>
      </p:sp>
      <p:sp>
        <p:nvSpPr>
          <p:cNvPr id="3" name="Slide Number Placeholder 2"/>
          <p:cNvSpPr>
            <a:spLocks noGrp="1"/>
          </p:cNvSpPr>
          <p:nvPr>
            <p:ph type="sldNum" sz="quarter" idx="12"/>
          </p:nvPr>
        </p:nvSpPr>
        <p:spPr/>
        <p:txBody>
          <a:bodyPr>
            <a:normAutofit fontScale="85000" lnSpcReduction="20000"/>
          </a:bodyPr>
          <a:lstStyle/>
          <a:p>
            <a:fld id="{C42FE918-A725-4A17-832F-F28B624C2EC6}" type="slidenum">
              <a:rPr lang="en-US" smtClean="0"/>
              <a:t>12</a:t>
            </a:fld>
            <a:endParaRPr lang="en-US"/>
          </a:p>
        </p:txBody>
      </p:sp>
      <p:sp>
        <p:nvSpPr>
          <p:cNvPr id="4" name="Content Placeholder 3"/>
          <p:cNvSpPr>
            <a:spLocks noGrp="1"/>
          </p:cNvSpPr>
          <p:nvPr>
            <p:ph sz="quarter" idx="1"/>
          </p:nvPr>
        </p:nvSpPr>
        <p:spPr/>
        <p:txBody>
          <a:bodyPr>
            <a:normAutofit lnSpcReduction="10000"/>
          </a:bodyPr>
          <a:lstStyle/>
          <a:p>
            <a:r>
              <a:rPr lang="en-US" b="1" dirty="0">
                <a:solidFill>
                  <a:srgbClr val="0070C0"/>
                </a:solidFill>
              </a:rPr>
              <a:t>Citation networks. </a:t>
            </a:r>
            <a:r>
              <a:rPr lang="en-US" dirty="0"/>
              <a:t>In a citation network, the nodes are academic papers and the directed edges are bibliographic references. A typical example is </a:t>
            </a:r>
            <a:r>
              <a:rPr lang="en-US" dirty="0">
                <a:hlinkClick r:id="rId2"/>
              </a:rPr>
              <a:t>Google Scholar</a:t>
            </a:r>
            <a:r>
              <a:rPr lang="en-US" dirty="0"/>
              <a:t>. Researchers use citation networks to find papers related to a topic of interest. Another application is to compute citation indexes.</a:t>
            </a:r>
          </a:p>
          <a:p>
            <a:r>
              <a:rPr lang="en-US" b="1" dirty="0">
                <a:solidFill>
                  <a:srgbClr val="0070C0"/>
                </a:solidFill>
              </a:rPr>
              <a:t>Recommender networks. </a:t>
            </a:r>
            <a:r>
              <a:rPr lang="en-US" dirty="0"/>
              <a:t>A recommender network is a </a:t>
            </a:r>
            <a:r>
              <a:rPr lang="en-US" dirty="0">
                <a:solidFill>
                  <a:srgbClr val="FF0000"/>
                </a:solidFill>
              </a:rPr>
              <a:t>bipartite network</a:t>
            </a:r>
            <a:r>
              <a:rPr lang="en-US" dirty="0"/>
              <a:t> with two types of node: </a:t>
            </a:r>
          </a:p>
          <a:p>
            <a:pPr lvl="1"/>
            <a:r>
              <a:rPr lang="en-US" dirty="0"/>
              <a:t>one representing products or other items;</a:t>
            </a:r>
          </a:p>
          <a:p>
            <a:pPr lvl="1"/>
            <a:r>
              <a:rPr lang="en-US" dirty="0"/>
              <a:t>the other representing the people with edges connecting to the items they buy or like. </a:t>
            </a:r>
          </a:p>
        </p:txBody>
      </p:sp>
    </p:spTree>
    <p:extLst>
      <p:ext uri="{BB962C8B-B14F-4D97-AF65-F5344CB8AC3E}">
        <p14:creationId xmlns:p14="http://schemas.microsoft.com/office/powerpoint/2010/main" val="12666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CAD080-AF10-4B04-B08C-5418A4007D29}"/>
              </a:ext>
            </a:extLst>
          </p:cNvPr>
          <p:cNvSpPr>
            <a:spLocks noGrp="1"/>
          </p:cNvSpPr>
          <p:nvPr>
            <p:ph type="sldNum" sz="quarter" idx="12"/>
          </p:nvPr>
        </p:nvSpPr>
        <p:spPr/>
        <p:txBody>
          <a:bodyPr/>
          <a:lstStyle/>
          <a:p>
            <a:fld id="{69974E82-3C2C-4ABB-838F-79BD9B35B7DF}" type="slidenum">
              <a:rPr lang="en-US" smtClean="0"/>
              <a:t>13</a:t>
            </a:fld>
            <a:endParaRPr lang="en-US"/>
          </a:p>
        </p:txBody>
      </p:sp>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B7C603B0-14A0-4E46-AC97-53B665038C83}"/>
                  </a:ext>
                </a:extLst>
              </p:cNvPr>
              <p:cNvSpPr txBox="1">
                <a:spLocks/>
              </p:cNvSpPr>
              <p:nvPr/>
            </p:nvSpPr>
            <p:spPr>
              <a:xfrm>
                <a:off x="3911600" y="241852"/>
                <a:ext cx="4368800" cy="805070"/>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The </a:t>
                </a:r>
                <a14:m>
                  <m:oMath xmlns:m="http://schemas.openxmlformats.org/officeDocument/2006/math">
                    <m:r>
                      <a:rPr lang="en-US" i="1" dirty="0" smtClean="0">
                        <a:latin typeface="Cambria Math" panose="02040503050406030204" pitchFamily="18" charset="0"/>
                      </a:rPr>
                      <m:t>80/20</m:t>
                    </m:r>
                  </m:oMath>
                </a14:m>
                <a:r>
                  <a:rPr lang="en-US" dirty="0"/>
                  <a:t> Rule</a:t>
                </a:r>
              </a:p>
            </p:txBody>
          </p:sp>
        </mc:Choice>
        <mc:Fallback xmlns="">
          <p:sp>
            <p:nvSpPr>
              <p:cNvPr id="3" name="Title 1">
                <a:extLst>
                  <a:ext uri="{FF2B5EF4-FFF2-40B4-BE49-F238E27FC236}">
                    <a16:creationId xmlns:a16="http://schemas.microsoft.com/office/drawing/2014/main" id="{B7C603B0-14A0-4E46-AC97-53B665038C83}"/>
                  </a:ext>
                </a:extLst>
              </p:cNvPr>
              <p:cNvSpPr txBox="1">
                <a:spLocks noRot="1" noChangeAspect="1" noMove="1" noResize="1" noEditPoints="1" noAdjustHandles="1" noChangeArrowheads="1" noChangeShapeType="1" noTextEdit="1"/>
              </p:cNvSpPr>
              <p:nvPr/>
            </p:nvSpPr>
            <p:spPr>
              <a:xfrm>
                <a:off x="3911600" y="241852"/>
                <a:ext cx="4368800" cy="805070"/>
              </a:xfrm>
              <a:prstGeom prst="rect">
                <a:avLst/>
              </a:prstGeom>
              <a:blipFill>
                <a:blip r:embed="rId2"/>
                <a:stretch>
                  <a:fillRect t="-15909" b="-3106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E1AD88D-FD92-4330-A0AA-4D7A3206E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0" y="1268751"/>
            <a:ext cx="1714102" cy="2286000"/>
          </a:xfrm>
          <a:prstGeom prst="rect">
            <a:avLst/>
          </a:prstGeom>
        </p:spPr>
      </p:pic>
      <p:sp>
        <p:nvSpPr>
          <p:cNvPr id="6" name="TextBox 5">
            <a:extLst>
              <a:ext uri="{FF2B5EF4-FFF2-40B4-BE49-F238E27FC236}">
                <a16:creationId xmlns:a16="http://schemas.microsoft.com/office/drawing/2014/main" id="{DBC02197-BBBE-4CFE-B5BD-33FDBC58D0D6}"/>
              </a:ext>
            </a:extLst>
          </p:cNvPr>
          <p:cNvSpPr txBox="1"/>
          <p:nvPr/>
        </p:nvSpPr>
        <p:spPr>
          <a:xfrm>
            <a:off x="587590" y="3554751"/>
            <a:ext cx="1961322" cy="707886"/>
          </a:xfrm>
          <a:prstGeom prst="rect">
            <a:avLst/>
          </a:prstGeom>
          <a:noFill/>
        </p:spPr>
        <p:txBody>
          <a:bodyPr wrap="square" rtlCol="0">
            <a:spAutoFit/>
          </a:bodyPr>
          <a:lstStyle/>
          <a:p>
            <a:pPr algn="ctr"/>
            <a:r>
              <a:rPr lang="en-US" sz="2000" dirty="0"/>
              <a:t>Vilfredo Pareto</a:t>
            </a:r>
          </a:p>
          <a:p>
            <a:pPr algn="ctr"/>
            <a:r>
              <a:rPr lang="en-US" sz="2000" dirty="0"/>
              <a:t>1848-1923</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110520-0313-41B8-A472-6A8D6B1E02A4}"/>
                  </a:ext>
                </a:extLst>
              </p:cNvPr>
              <p:cNvSpPr txBox="1"/>
              <p:nvPr/>
            </p:nvSpPr>
            <p:spPr>
              <a:xfrm>
                <a:off x="2997201" y="1268751"/>
                <a:ext cx="8508999" cy="1431161"/>
              </a:xfrm>
              <a:prstGeom prst="rect">
                <a:avLst/>
              </a:prstGeom>
              <a:noFill/>
            </p:spPr>
            <p:txBody>
              <a:bodyPr wrap="square" rtlCol="0">
                <a:spAutoFit/>
              </a:bodyPr>
              <a:lstStyle/>
              <a:p>
                <a:r>
                  <a:rPr lang="en-US" sz="2900" dirty="0"/>
                  <a:t>Vilfredo Pareto, Italian economist, noticed that about </a:t>
                </a:r>
                <a14:m>
                  <m:oMath xmlns:m="http://schemas.openxmlformats.org/officeDocument/2006/math">
                    <m:r>
                      <a:rPr lang="en-US" sz="2900" i="1" dirty="0" smtClean="0">
                        <a:latin typeface="Cambria Math" panose="02040503050406030204" pitchFamily="18" charset="0"/>
                      </a:rPr>
                      <m:t>80%</m:t>
                    </m:r>
                  </m:oMath>
                </a14:m>
                <a:r>
                  <a:rPr lang="en-US" sz="2900" dirty="0"/>
                  <a:t> of the wealth in Italy is in the hands of the richest </a:t>
                </a:r>
                <a14:m>
                  <m:oMath xmlns:m="http://schemas.openxmlformats.org/officeDocument/2006/math">
                    <m:r>
                      <a:rPr lang="en-US" sz="2900" i="1" dirty="0" smtClean="0">
                        <a:latin typeface="Cambria Math" panose="02040503050406030204" pitchFamily="18" charset="0"/>
                      </a:rPr>
                      <m:t>20%</m:t>
                    </m:r>
                  </m:oMath>
                </a14:m>
                <a:r>
                  <a:rPr lang="en-US" sz="2900" dirty="0"/>
                  <a:t> of the population (the so-called </a:t>
                </a:r>
                <a14:m>
                  <m:oMath xmlns:m="http://schemas.openxmlformats.org/officeDocument/2006/math">
                    <m:r>
                      <a:rPr lang="en-US" sz="2900" i="1" dirty="0" smtClean="0">
                        <a:solidFill>
                          <a:srgbClr val="FF0000"/>
                        </a:solidFill>
                        <a:latin typeface="Cambria Math" panose="02040503050406030204" pitchFamily="18" charset="0"/>
                      </a:rPr>
                      <m:t>80/20</m:t>
                    </m:r>
                  </m:oMath>
                </a14:m>
                <a:r>
                  <a:rPr lang="en-US" sz="2900" dirty="0">
                    <a:solidFill>
                      <a:srgbClr val="FF0000"/>
                    </a:solidFill>
                  </a:rPr>
                  <a:t> rule</a:t>
                </a:r>
                <a:r>
                  <a:rPr lang="en-US" sz="2900" dirty="0"/>
                  <a:t>).</a:t>
                </a:r>
              </a:p>
            </p:txBody>
          </p:sp>
        </mc:Choice>
        <mc:Fallback xmlns="">
          <p:sp>
            <p:nvSpPr>
              <p:cNvPr id="7" name="TextBox 6">
                <a:extLst>
                  <a:ext uri="{FF2B5EF4-FFF2-40B4-BE49-F238E27FC236}">
                    <a16:creationId xmlns:a16="http://schemas.microsoft.com/office/drawing/2014/main" id="{A3110520-0313-41B8-A472-6A8D6B1E02A4}"/>
                  </a:ext>
                </a:extLst>
              </p:cNvPr>
              <p:cNvSpPr txBox="1">
                <a:spLocks noRot="1" noChangeAspect="1" noMove="1" noResize="1" noEditPoints="1" noAdjustHandles="1" noChangeArrowheads="1" noChangeShapeType="1" noTextEdit="1"/>
              </p:cNvSpPr>
              <p:nvPr/>
            </p:nvSpPr>
            <p:spPr>
              <a:xfrm>
                <a:off x="2997201" y="1268751"/>
                <a:ext cx="8508999" cy="1431161"/>
              </a:xfrm>
              <a:prstGeom prst="rect">
                <a:avLst/>
              </a:prstGeom>
              <a:blipFill>
                <a:blip r:embed="rId4"/>
                <a:stretch>
                  <a:fillRect l="-1576" t="-4255" b="-1148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6550F49-B767-49F2-945E-D30D36E009FA}"/>
              </a:ext>
            </a:extLst>
          </p:cNvPr>
          <p:cNvSpPr txBox="1"/>
          <p:nvPr/>
        </p:nvSpPr>
        <p:spPr>
          <a:xfrm>
            <a:off x="2971800" y="2921741"/>
            <a:ext cx="8508999" cy="1431161"/>
          </a:xfrm>
          <a:prstGeom prst="rect">
            <a:avLst/>
          </a:prstGeom>
          <a:noFill/>
        </p:spPr>
        <p:txBody>
          <a:bodyPr wrap="square" rtlCol="0">
            <a:spAutoFit/>
          </a:bodyPr>
          <a:lstStyle/>
          <a:p>
            <a:r>
              <a:rPr lang="en-US" sz="2900" dirty="0"/>
              <a:t>This rule or its close variants occur in many real-world networks, for example, in citation networks (the number of citations is viewed as “wealth”).</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24C6A0E-9E33-472F-B1A9-3D73A73FB86F}"/>
                  </a:ext>
                </a:extLst>
              </p:cNvPr>
              <p:cNvSpPr txBox="1"/>
              <p:nvPr/>
            </p:nvSpPr>
            <p:spPr>
              <a:xfrm>
                <a:off x="587590" y="4539938"/>
                <a:ext cx="10893209" cy="1431161"/>
              </a:xfrm>
              <a:prstGeom prst="rect">
                <a:avLst/>
              </a:prstGeom>
              <a:noFill/>
            </p:spPr>
            <p:txBody>
              <a:bodyPr wrap="square" rtlCol="0">
                <a:spAutoFit/>
              </a:bodyPr>
              <a:lstStyle/>
              <a:p>
                <a:r>
                  <a:rPr lang="en-US" sz="2900" b="1" dirty="0">
                    <a:solidFill>
                      <a:srgbClr val="0070C0"/>
                    </a:solidFill>
                  </a:rPr>
                  <a:t>Why?</a:t>
                </a:r>
              </a:p>
              <a:p>
                <a:r>
                  <a:rPr lang="en-US" sz="2900" dirty="0"/>
                  <a:t>It turns out that the </a:t>
                </a:r>
                <a14:m>
                  <m:oMath xmlns:m="http://schemas.openxmlformats.org/officeDocument/2006/math">
                    <m:r>
                      <a:rPr lang="en-US" sz="2900" i="1">
                        <a:latin typeface="Cambria Math" panose="02040503050406030204" pitchFamily="18" charset="0"/>
                      </a:rPr>
                      <m:t>80/20</m:t>
                    </m:r>
                  </m:oMath>
                </a14:m>
                <a:r>
                  <a:rPr lang="en-US" sz="2900" dirty="0"/>
                  <a:t> rule is due to a special type of models of </a:t>
                </a:r>
                <a:r>
                  <a:rPr lang="en-US" sz="2900" dirty="0">
                    <a:highlight>
                      <a:srgbClr val="FFFF00"/>
                    </a:highlight>
                  </a:rPr>
                  <a:t>network formation</a:t>
                </a:r>
                <a:r>
                  <a:rPr lang="en-US" sz="2900" dirty="0"/>
                  <a:t>. Models of this type are called </a:t>
                </a:r>
                <a:r>
                  <a:rPr lang="en-US" sz="2900" dirty="0">
                    <a:solidFill>
                      <a:srgbClr val="FF0000"/>
                    </a:solidFill>
                  </a:rPr>
                  <a:t>rich-get-richer models</a:t>
                </a:r>
                <a:r>
                  <a:rPr lang="en-US" sz="2900" dirty="0"/>
                  <a:t>. </a:t>
                </a:r>
              </a:p>
            </p:txBody>
          </p:sp>
        </mc:Choice>
        <mc:Fallback xmlns="">
          <p:sp>
            <p:nvSpPr>
              <p:cNvPr id="11" name="TextBox 10">
                <a:extLst>
                  <a:ext uri="{FF2B5EF4-FFF2-40B4-BE49-F238E27FC236}">
                    <a16:creationId xmlns:a16="http://schemas.microsoft.com/office/drawing/2014/main" id="{424C6A0E-9E33-472F-B1A9-3D73A73FB86F}"/>
                  </a:ext>
                </a:extLst>
              </p:cNvPr>
              <p:cNvSpPr txBox="1">
                <a:spLocks noRot="1" noChangeAspect="1" noMove="1" noResize="1" noEditPoints="1" noAdjustHandles="1" noChangeArrowheads="1" noChangeShapeType="1" noTextEdit="1"/>
              </p:cNvSpPr>
              <p:nvPr/>
            </p:nvSpPr>
            <p:spPr>
              <a:xfrm>
                <a:off x="587590" y="4539938"/>
                <a:ext cx="10893209" cy="1431161"/>
              </a:xfrm>
              <a:prstGeom prst="rect">
                <a:avLst/>
              </a:prstGeom>
              <a:blipFill>
                <a:blip r:embed="rId5"/>
                <a:stretch>
                  <a:fillRect l="-1175" t="-4255" r="-1567" b="-11489"/>
                </a:stretch>
              </a:blipFill>
            </p:spPr>
            <p:txBody>
              <a:bodyPr/>
              <a:lstStyle/>
              <a:p>
                <a:r>
                  <a:rPr lang="en-US">
                    <a:noFill/>
                  </a:rPr>
                  <a:t> </a:t>
                </a:r>
              </a:p>
            </p:txBody>
          </p:sp>
        </mc:Fallback>
      </mc:AlternateContent>
    </p:spTree>
    <p:extLst>
      <p:ext uri="{BB962C8B-B14F-4D97-AF65-F5344CB8AC3E}">
        <p14:creationId xmlns:p14="http://schemas.microsoft.com/office/powerpoint/2010/main" val="145739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3" name="Title 2"/>
          <p:cNvSpPr>
            <a:spLocks noGrp="1"/>
          </p:cNvSpPr>
          <p:nvPr>
            <p:ph type="title"/>
          </p:nvPr>
        </p:nvSpPr>
        <p:spPr/>
        <p:txBody>
          <a:bodyPr/>
          <a:lstStyle/>
          <a:p>
            <a:r>
              <a:rPr lang="en-US" dirty="0"/>
              <a:t>Social Networks</a:t>
            </a:r>
          </a:p>
        </p:txBody>
      </p:sp>
      <p:sp>
        <p:nvSpPr>
          <p:cNvPr id="4" name="Slide Number Placeholder 3"/>
          <p:cNvSpPr>
            <a:spLocks noGrp="1"/>
          </p:cNvSpPr>
          <p:nvPr>
            <p:ph type="sldNum" sz="quarter" idx="11"/>
          </p:nvPr>
        </p:nvSpPr>
        <p:spPr/>
        <p:txBody>
          <a:bodyPr/>
          <a:lstStyle/>
          <a:p>
            <a:fld id="{C42FE918-A725-4A17-832F-F28B624C2EC6}" type="slidenum">
              <a:rPr lang="en-US" smtClean="0"/>
              <a:t>14</a:t>
            </a:fld>
            <a:endParaRPr lang="en-US"/>
          </a:p>
        </p:txBody>
      </p:sp>
    </p:spTree>
    <p:extLst>
      <p:ext uri="{BB962C8B-B14F-4D97-AF65-F5344CB8AC3E}">
        <p14:creationId xmlns:p14="http://schemas.microsoft.com/office/powerpoint/2010/main" val="1995168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Networks</a:t>
            </a:r>
          </a:p>
        </p:txBody>
      </p:sp>
      <p:sp>
        <p:nvSpPr>
          <p:cNvPr id="3" name="Slide Number Placeholder 2"/>
          <p:cNvSpPr>
            <a:spLocks noGrp="1"/>
          </p:cNvSpPr>
          <p:nvPr>
            <p:ph type="sldNum" sz="quarter" idx="12"/>
          </p:nvPr>
        </p:nvSpPr>
        <p:spPr/>
        <p:txBody>
          <a:bodyPr>
            <a:normAutofit fontScale="85000" lnSpcReduction="20000"/>
          </a:bodyPr>
          <a:lstStyle/>
          <a:p>
            <a:fld id="{C42FE918-A725-4A17-832F-F28B624C2EC6}" type="slidenum">
              <a:rPr lang="en-US" smtClean="0"/>
              <a:t>15</a:t>
            </a:fld>
            <a:endParaRPr lang="en-US"/>
          </a:p>
        </p:txBody>
      </p:sp>
      <p:pic>
        <p:nvPicPr>
          <p:cNvPr id="5" name="Content Placeholder 4"/>
          <p:cNvPicPr>
            <a:picLocks noGrp="1" noChangeAspect="1"/>
          </p:cNvPicPr>
          <p:nvPr>
            <p:ph sz="quarter" idx="1"/>
          </p:nvPr>
        </p:nvPicPr>
        <p:blipFill>
          <a:blip r:embed="rId2" cstate="hqprint">
            <a:extLst>
              <a:ext uri="{28A0092B-C50C-407E-A947-70E740481C1C}">
                <a14:useLocalDpi xmlns:a14="http://schemas.microsoft.com/office/drawing/2010/main" val="0"/>
              </a:ext>
            </a:extLst>
          </a:blip>
          <a:stretch>
            <a:fillRect/>
          </a:stretch>
        </p:blipFill>
        <p:spPr>
          <a:xfrm>
            <a:off x="5697728" y="1986855"/>
            <a:ext cx="5486400" cy="3086100"/>
          </a:xfrm>
        </p:spPr>
      </p:pic>
      <p:sp>
        <p:nvSpPr>
          <p:cNvPr id="6" name="TextBox 5"/>
          <p:cNvSpPr txBox="1"/>
          <p:nvPr/>
        </p:nvSpPr>
        <p:spPr>
          <a:xfrm>
            <a:off x="816864" y="1632013"/>
            <a:ext cx="4364736" cy="4555093"/>
          </a:xfrm>
          <a:prstGeom prst="rect">
            <a:avLst/>
          </a:prstGeom>
          <a:noFill/>
        </p:spPr>
        <p:txBody>
          <a:bodyPr wrap="square" rtlCol="0">
            <a:spAutoFit/>
          </a:bodyPr>
          <a:lstStyle/>
          <a:p>
            <a:r>
              <a:rPr lang="en-US" sz="2900" dirty="0"/>
              <a:t>Nodes represent people and edges represent various connections between them, such as friendship ties, message exchange, collaboration, etc.</a:t>
            </a:r>
          </a:p>
          <a:p>
            <a:endParaRPr lang="en-US" sz="2900" dirty="0"/>
          </a:p>
          <a:p>
            <a:r>
              <a:rPr lang="en-US" sz="2900" dirty="0"/>
              <a:t>Well-known examples are online social media like Facebook or Twitter.</a:t>
            </a:r>
          </a:p>
        </p:txBody>
      </p:sp>
    </p:spTree>
    <p:extLst>
      <p:ext uri="{BB962C8B-B14F-4D97-AF65-F5344CB8AC3E}">
        <p14:creationId xmlns:p14="http://schemas.microsoft.com/office/powerpoint/2010/main" val="2682911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69C5C4-B586-4FC1-9C80-A0532B774ADD}"/>
              </a:ext>
            </a:extLst>
          </p:cNvPr>
          <p:cNvSpPr>
            <a:spLocks noGrp="1"/>
          </p:cNvSpPr>
          <p:nvPr>
            <p:ph type="sldNum" sz="quarter" idx="12"/>
          </p:nvPr>
        </p:nvSpPr>
        <p:spPr/>
        <p:txBody>
          <a:bodyPr/>
          <a:lstStyle/>
          <a:p>
            <a:fld id="{C42FE918-A725-4A17-832F-F28B624C2EC6}" type="slidenum">
              <a:rPr lang="en-US" smtClean="0"/>
              <a:t>16</a:t>
            </a:fld>
            <a:endParaRPr lang="en-US"/>
          </a:p>
        </p:txBody>
      </p:sp>
      <p:sp>
        <p:nvSpPr>
          <p:cNvPr id="3" name="Title 1">
            <a:extLst>
              <a:ext uri="{FF2B5EF4-FFF2-40B4-BE49-F238E27FC236}">
                <a16:creationId xmlns:a16="http://schemas.microsoft.com/office/drawing/2014/main" id="{8B0745BD-DB80-46E2-AAE4-221A6B06FFE6}"/>
              </a:ext>
            </a:extLst>
          </p:cNvPr>
          <p:cNvSpPr txBox="1">
            <a:spLocks/>
          </p:cNvSpPr>
          <p:nvPr/>
        </p:nvSpPr>
        <p:spPr>
          <a:xfrm>
            <a:off x="1316680" y="282558"/>
            <a:ext cx="9558639" cy="886216"/>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Collaboration Networks: </a:t>
            </a:r>
            <a:r>
              <a:rPr lang="en-US" dirty="0" err="1"/>
              <a:t>Erdös</a:t>
            </a:r>
            <a:r>
              <a:rPr lang="en-US" dirty="0"/>
              <a:t> Number</a:t>
            </a:r>
          </a:p>
        </p:txBody>
      </p:sp>
      <p:pic>
        <p:nvPicPr>
          <p:cNvPr id="5" name="Picture 4">
            <a:extLst>
              <a:ext uri="{FF2B5EF4-FFF2-40B4-BE49-F238E27FC236}">
                <a16:creationId xmlns:a16="http://schemas.microsoft.com/office/drawing/2014/main" id="{FB25A2EF-D848-41D4-B496-9EBA15C3F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1256682"/>
            <a:ext cx="4105558" cy="3657600"/>
          </a:xfrm>
          <a:prstGeom prst="rect">
            <a:avLst/>
          </a:prstGeom>
        </p:spPr>
      </p:pic>
      <p:sp>
        <p:nvSpPr>
          <p:cNvPr id="6" name="Content Placeholder 3">
            <a:extLst>
              <a:ext uri="{FF2B5EF4-FFF2-40B4-BE49-F238E27FC236}">
                <a16:creationId xmlns:a16="http://schemas.microsoft.com/office/drawing/2014/main" id="{FDDB02DB-515B-4CC7-9A47-EDAC6789BDEE}"/>
              </a:ext>
            </a:extLst>
          </p:cNvPr>
          <p:cNvSpPr txBox="1">
            <a:spLocks/>
          </p:cNvSpPr>
          <p:nvPr/>
        </p:nvSpPr>
        <p:spPr>
          <a:xfrm>
            <a:off x="5572149" y="1422401"/>
            <a:ext cx="5498847" cy="3068611"/>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sz="2400" b="1" dirty="0">
                <a:solidFill>
                  <a:srgbClr val="0070C0"/>
                </a:solidFill>
              </a:rPr>
              <a:t>Collaboration network</a:t>
            </a:r>
          </a:p>
          <a:p>
            <a:pPr marL="0" indent="0">
              <a:buNone/>
            </a:pPr>
            <a:r>
              <a:rPr lang="en-US" sz="2400" dirty="0"/>
              <a:t>Nodes are mathematicians; two nodes are connected by an edge if they co-authored a paper indexed by </a:t>
            </a:r>
            <a:r>
              <a:rPr lang="en-US" sz="2400" dirty="0" err="1"/>
              <a:t>MathSciNet</a:t>
            </a:r>
            <a:r>
              <a:rPr lang="en-US" sz="2400" dirty="0"/>
              <a:t>.</a:t>
            </a:r>
          </a:p>
          <a:p>
            <a:pPr marL="0" indent="0">
              <a:buNone/>
            </a:pPr>
            <a:r>
              <a:rPr lang="en-US" sz="2400" b="1" dirty="0" err="1">
                <a:solidFill>
                  <a:srgbClr val="0070C0"/>
                </a:solidFill>
              </a:rPr>
              <a:t>Erdös</a:t>
            </a:r>
            <a:r>
              <a:rPr lang="en-US" sz="2400" b="1" dirty="0">
                <a:solidFill>
                  <a:srgbClr val="0070C0"/>
                </a:solidFill>
              </a:rPr>
              <a:t> number</a:t>
            </a:r>
          </a:p>
          <a:p>
            <a:pPr marL="0" indent="0">
              <a:buNone/>
            </a:pPr>
            <a:r>
              <a:rPr lang="en-US" sz="2400" dirty="0"/>
              <a:t>The </a:t>
            </a:r>
            <a:r>
              <a:rPr lang="en-US" sz="2400" dirty="0" err="1"/>
              <a:t>Erdös</a:t>
            </a:r>
            <a:r>
              <a:rPr lang="en-US" sz="2400" dirty="0"/>
              <a:t> number of a node is its collaboration distance from Paul </a:t>
            </a:r>
            <a:r>
              <a:rPr lang="en-US" sz="2400" dirty="0" err="1"/>
              <a:t>Erdös</a:t>
            </a:r>
            <a:r>
              <a:rPr lang="en-US" sz="2400" dirty="0"/>
              <a:t>.</a:t>
            </a:r>
          </a:p>
        </p:txBody>
      </p:sp>
      <p:pic>
        <p:nvPicPr>
          <p:cNvPr id="9" name="Picture 8">
            <a:extLst>
              <a:ext uri="{FF2B5EF4-FFF2-40B4-BE49-F238E27FC236}">
                <a16:creationId xmlns:a16="http://schemas.microsoft.com/office/drawing/2014/main" id="{A117104E-5597-4D2B-A1AC-738C0C130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246" y="5002190"/>
            <a:ext cx="903704" cy="1097280"/>
          </a:xfrm>
          <a:prstGeom prst="rect">
            <a:avLst/>
          </a:prstGeom>
        </p:spPr>
      </p:pic>
      <p:pic>
        <p:nvPicPr>
          <p:cNvPr id="11" name="Picture 10">
            <a:extLst>
              <a:ext uri="{FF2B5EF4-FFF2-40B4-BE49-F238E27FC236}">
                <a16:creationId xmlns:a16="http://schemas.microsoft.com/office/drawing/2014/main" id="{A43D601F-3C86-4134-A200-F43156B22B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8106" y="5002190"/>
            <a:ext cx="822960" cy="1097280"/>
          </a:xfrm>
          <a:prstGeom prst="rect">
            <a:avLst/>
          </a:prstGeom>
        </p:spPr>
      </p:pic>
      <p:pic>
        <p:nvPicPr>
          <p:cNvPr id="13" name="Picture 12">
            <a:extLst>
              <a:ext uri="{FF2B5EF4-FFF2-40B4-BE49-F238E27FC236}">
                <a16:creationId xmlns:a16="http://schemas.microsoft.com/office/drawing/2014/main" id="{E2A27538-EC0A-4A25-97D1-4CDB56775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2222" y="5006678"/>
            <a:ext cx="1053052" cy="1097280"/>
          </a:xfrm>
          <a:prstGeom prst="rect">
            <a:avLst/>
          </a:prstGeom>
        </p:spPr>
      </p:pic>
      <p:pic>
        <p:nvPicPr>
          <p:cNvPr id="15" name="Picture 14">
            <a:extLst>
              <a:ext uri="{FF2B5EF4-FFF2-40B4-BE49-F238E27FC236}">
                <a16:creationId xmlns:a16="http://schemas.microsoft.com/office/drawing/2014/main" id="{EC45C71B-A245-4F03-8927-72087180DA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6430" y="5002190"/>
            <a:ext cx="1097280" cy="1097280"/>
          </a:xfrm>
          <a:prstGeom prst="rect">
            <a:avLst/>
          </a:prstGeom>
        </p:spPr>
      </p:pic>
      <p:sp>
        <p:nvSpPr>
          <p:cNvPr id="16" name="TextBox 15">
            <a:extLst>
              <a:ext uri="{FF2B5EF4-FFF2-40B4-BE49-F238E27FC236}">
                <a16:creationId xmlns:a16="http://schemas.microsoft.com/office/drawing/2014/main" id="{FDCBD25A-1869-4BE3-A92F-F12449CB512E}"/>
              </a:ext>
            </a:extLst>
          </p:cNvPr>
          <p:cNvSpPr txBox="1"/>
          <p:nvPr/>
        </p:nvSpPr>
        <p:spPr>
          <a:xfrm>
            <a:off x="4487196" y="6048701"/>
            <a:ext cx="1195804" cy="381000"/>
          </a:xfrm>
          <a:prstGeom prst="rect">
            <a:avLst/>
          </a:prstGeom>
          <a:noFill/>
        </p:spPr>
        <p:txBody>
          <a:bodyPr wrap="square" rtlCol="0">
            <a:spAutoFit/>
          </a:bodyPr>
          <a:lstStyle/>
          <a:p>
            <a:pPr algn="ctr"/>
            <a:r>
              <a:rPr lang="en-US" dirty="0"/>
              <a:t>Paul </a:t>
            </a:r>
            <a:r>
              <a:rPr lang="en-US" dirty="0" err="1"/>
              <a:t>Erdös</a:t>
            </a:r>
            <a:endParaRPr lang="en-US" dirty="0"/>
          </a:p>
        </p:txBody>
      </p:sp>
      <p:sp>
        <p:nvSpPr>
          <p:cNvPr id="17" name="TextBox 16">
            <a:extLst>
              <a:ext uri="{FF2B5EF4-FFF2-40B4-BE49-F238E27FC236}">
                <a16:creationId xmlns:a16="http://schemas.microsoft.com/office/drawing/2014/main" id="{8759F68E-0D95-4D81-9BEB-6FC5853A60EC}"/>
              </a:ext>
            </a:extLst>
          </p:cNvPr>
          <p:cNvSpPr txBox="1"/>
          <p:nvPr/>
        </p:nvSpPr>
        <p:spPr>
          <a:xfrm>
            <a:off x="6134293" y="6048701"/>
            <a:ext cx="1195804" cy="381000"/>
          </a:xfrm>
          <a:prstGeom prst="rect">
            <a:avLst/>
          </a:prstGeom>
          <a:noFill/>
        </p:spPr>
        <p:txBody>
          <a:bodyPr wrap="square" rtlCol="0">
            <a:spAutoFit/>
          </a:bodyPr>
          <a:lstStyle/>
          <a:p>
            <a:pPr algn="ctr"/>
            <a:r>
              <a:rPr lang="en-US" dirty="0" err="1"/>
              <a:t>Noga</a:t>
            </a:r>
            <a:r>
              <a:rPr lang="en-US" dirty="0"/>
              <a:t> Alon</a:t>
            </a:r>
          </a:p>
        </p:txBody>
      </p:sp>
      <p:sp>
        <p:nvSpPr>
          <p:cNvPr id="18" name="TextBox 17">
            <a:extLst>
              <a:ext uri="{FF2B5EF4-FFF2-40B4-BE49-F238E27FC236}">
                <a16:creationId xmlns:a16="http://schemas.microsoft.com/office/drawing/2014/main" id="{C48B0AC7-A779-47FA-97D4-FCE0220C4D0E}"/>
              </a:ext>
            </a:extLst>
          </p:cNvPr>
          <p:cNvSpPr txBox="1"/>
          <p:nvPr/>
        </p:nvSpPr>
        <p:spPr>
          <a:xfrm>
            <a:off x="7760486" y="6086163"/>
            <a:ext cx="1341854" cy="369332"/>
          </a:xfrm>
          <a:prstGeom prst="rect">
            <a:avLst/>
          </a:prstGeom>
          <a:noFill/>
        </p:spPr>
        <p:txBody>
          <a:bodyPr wrap="square" rtlCol="0">
            <a:spAutoFit/>
          </a:bodyPr>
          <a:lstStyle/>
          <a:p>
            <a:pPr algn="ctr"/>
            <a:r>
              <a:rPr lang="en-US" dirty="0"/>
              <a:t>Ravi Kannan</a:t>
            </a:r>
          </a:p>
        </p:txBody>
      </p:sp>
      <p:sp>
        <p:nvSpPr>
          <p:cNvPr id="19" name="TextBox 18">
            <a:extLst>
              <a:ext uri="{FF2B5EF4-FFF2-40B4-BE49-F238E27FC236}">
                <a16:creationId xmlns:a16="http://schemas.microsoft.com/office/drawing/2014/main" id="{EE738E64-6668-4DE8-B872-B8CF62BA5430}"/>
              </a:ext>
            </a:extLst>
          </p:cNvPr>
          <p:cNvSpPr txBox="1"/>
          <p:nvPr/>
        </p:nvSpPr>
        <p:spPr>
          <a:xfrm>
            <a:off x="9527399" y="6077602"/>
            <a:ext cx="1543597" cy="369332"/>
          </a:xfrm>
          <a:prstGeom prst="rect">
            <a:avLst/>
          </a:prstGeom>
          <a:noFill/>
        </p:spPr>
        <p:txBody>
          <a:bodyPr wrap="square" rtlCol="0">
            <a:spAutoFit/>
          </a:bodyPr>
          <a:lstStyle/>
          <a:p>
            <a:pPr algn="ctr"/>
            <a:r>
              <a:rPr lang="en-US" dirty="0"/>
              <a:t>Evgeny Dantsin</a:t>
            </a:r>
          </a:p>
        </p:txBody>
      </p:sp>
      <p:cxnSp>
        <p:nvCxnSpPr>
          <p:cNvPr id="21" name="Straight Connector 20">
            <a:extLst>
              <a:ext uri="{FF2B5EF4-FFF2-40B4-BE49-F238E27FC236}">
                <a16:creationId xmlns:a16="http://schemas.microsoft.com/office/drawing/2014/main" id="{A29C7E21-B9B6-46D4-A2D7-55658CD33EA6}"/>
              </a:ext>
            </a:extLst>
          </p:cNvPr>
          <p:cNvCxnSpPr>
            <a:stCxn id="9" idx="3"/>
            <a:endCxn id="11" idx="1"/>
          </p:cNvCxnSpPr>
          <p:nvPr/>
        </p:nvCxnSpPr>
        <p:spPr>
          <a:xfrm>
            <a:off x="5536950" y="5550830"/>
            <a:ext cx="771156"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7A48EF-E46D-4A47-81CF-67E79E02E729}"/>
              </a:ext>
            </a:extLst>
          </p:cNvPr>
          <p:cNvCxnSpPr/>
          <p:nvPr/>
        </p:nvCxnSpPr>
        <p:spPr>
          <a:xfrm>
            <a:off x="7133531" y="5537522"/>
            <a:ext cx="771156"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C11948A-6B75-44EA-B479-25D5DD7F089A}"/>
              </a:ext>
            </a:extLst>
          </p:cNvPr>
          <p:cNvCxnSpPr/>
          <p:nvPr/>
        </p:nvCxnSpPr>
        <p:spPr>
          <a:xfrm>
            <a:off x="8955274" y="5550830"/>
            <a:ext cx="771156"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7E99C01-1CD5-4399-AA6C-6B3B9BF01742}"/>
              </a:ext>
            </a:extLst>
          </p:cNvPr>
          <p:cNvSpPr txBox="1"/>
          <p:nvPr/>
        </p:nvSpPr>
        <p:spPr>
          <a:xfrm>
            <a:off x="2742216" y="5319997"/>
            <a:ext cx="1587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Tw Cen MT"/>
                <a:ea typeface="+mn-ea"/>
                <a:cs typeface="+mn-cs"/>
              </a:rPr>
              <a:t>Example:</a:t>
            </a:r>
          </a:p>
        </p:txBody>
      </p:sp>
    </p:spTree>
    <p:extLst>
      <p:ext uri="{BB962C8B-B14F-4D97-AF65-F5344CB8AC3E}">
        <p14:creationId xmlns:p14="http://schemas.microsoft.com/office/powerpoint/2010/main" val="122911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69C5C4-B586-4FC1-9C80-A0532B774ADD}"/>
              </a:ext>
            </a:extLst>
          </p:cNvPr>
          <p:cNvSpPr>
            <a:spLocks noGrp="1"/>
          </p:cNvSpPr>
          <p:nvPr>
            <p:ph type="sldNum" sz="quarter" idx="12"/>
          </p:nvPr>
        </p:nvSpPr>
        <p:spPr/>
        <p:txBody>
          <a:bodyPr/>
          <a:lstStyle/>
          <a:p>
            <a:fld id="{C42FE918-A725-4A17-832F-F28B624C2EC6}" type="slidenum">
              <a:rPr lang="en-US" smtClean="0"/>
              <a:t>17</a:t>
            </a:fld>
            <a:endParaRPr lang="en-US"/>
          </a:p>
        </p:txBody>
      </p:sp>
      <p:sp>
        <p:nvSpPr>
          <p:cNvPr id="3" name="Title 1">
            <a:extLst>
              <a:ext uri="{FF2B5EF4-FFF2-40B4-BE49-F238E27FC236}">
                <a16:creationId xmlns:a16="http://schemas.microsoft.com/office/drawing/2014/main" id="{8B0745BD-DB80-46E2-AAE4-221A6B06FFE6}"/>
              </a:ext>
            </a:extLst>
          </p:cNvPr>
          <p:cNvSpPr txBox="1">
            <a:spLocks/>
          </p:cNvSpPr>
          <p:nvPr/>
        </p:nvSpPr>
        <p:spPr>
          <a:xfrm>
            <a:off x="1316680" y="282558"/>
            <a:ext cx="9558639" cy="886216"/>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Collaboration Networks: Bacon Number</a:t>
            </a:r>
          </a:p>
        </p:txBody>
      </p:sp>
      <p:sp>
        <p:nvSpPr>
          <p:cNvPr id="6" name="Content Placeholder 3">
            <a:extLst>
              <a:ext uri="{FF2B5EF4-FFF2-40B4-BE49-F238E27FC236}">
                <a16:creationId xmlns:a16="http://schemas.microsoft.com/office/drawing/2014/main" id="{FDDB02DB-515B-4CC7-9A47-EDAC6789BDEE}"/>
              </a:ext>
            </a:extLst>
          </p:cNvPr>
          <p:cNvSpPr txBox="1">
            <a:spLocks/>
          </p:cNvSpPr>
          <p:nvPr/>
        </p:nvSpPr>
        <p:spPr>
          <a:xfrm>
            <a:off x="5892800" y="1344413"/>
            <a:ext cx="5248062" cy="3975584"/>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sz="2400" b="1" dirty="0">
                <a:solidFill>
                  <a:srgbClr val="0070C0"/>
                </a:solidFill>
              </a:rPr>
              <a:t>Co-stardom network</a:t>
            </a:r>
          </a:p>
          <a:p>
            <a:pPr marL="0" indent="0">
              <a:buNone/>
            </a:pPr>
            <a:r>
              <a:rPr lang="en-US" sz="2400" dirty="0"/>
              <a:t>Nodes are movie stars; two nodes are connected by an edge if they co-starred (performed) in the same movie. </a:t>
            </a:r>
          </a:p>
          <a:p>
            <a:pPr marL="0" indent="0">
              <a:buNone/>
            </a:pPr>
            <a:r>
              <a:rPr lang="en-US" sz="2400" b="1" dirty="0">
                <a:solidFill>
                  <a:srgbClr val="0070C0"/>
                </a:solidFill>
              </a:rPr>
              <a:t>Data collection</a:t>
            </a:r>
          </a:p>
          <a:p>
            <a:pPr marL="0" indent="0">
              <a:buNone/>
            </a:pPr>
            <a:r>
              <a:rPr lang="en-US" sz="2400" dirty="0"/>
              <a:t>IMDB, Wikipedia.</a:t>
            </a:r>
          </a:p>
          <a:p>
            <a:pPr marL="0" indent="0">
              <a:buNone/>
            </a:pPr>
            <a:r>
              <a:rPr lang="en-US" sz="2400" b="1" dirty="0">
                <a:solidFill>
                  <a:srgbClr val="0070C0"/>
                </a:solidFill>
              </a:rPr>
              <a:t>Bacon number</a:t>
            </a:r>
          </a:p>
          <a:p>
            <a:pPr marL="0" indent="0">
              <a:buNone/>
            </a:pPr>
            <a:r>
              <a:rPr lang="en-US" sz="2400" dirty="0"/>
              <a:t>The Bacon number of a node is its collaboration distance from Kevin Bacon.</a:t>
            </a:r>
          </a:p>
        </p:txBody>
      </p:sp>
      <p:sp>
        <p:nvSpPr>
          <p:cNvPr id="24" name="TextBox 23">
            <a:extLst>
              <a:ext uri="{FF2B5EF4-FFF2-40B4-BE49-F238E27FC236}">
                <a16:creationId xmlns:a16="http://schemas.microsoft.com/office/drawing/2014/main" id="{87E99C01-1CD5-4399-AA6C-6B3B9BF01742}"/>
              </a:ext>
            </a:extLst>
          </p:cNvPr>
          <p:cNvSpPr txBox="1"/>
          <p:nvPr/>
        </p:nvSpPr>
        <p:spPr>
          <a:xfrm>
            <a:off x="2170715" y="5513587"/>
            <a:ext cx="8704603" cy="461665"/>
          </a:xfrm>
          <a:prstGeom prst="rect">
            <a:avLst/>
          </a:prstGeom>
          <a:noFill/>
        </p:spPr>
        <p:txBody>
          <a:bodyPr wrap="square" rtlCol="0">
            <a:spAutoFit/>
          </a:bodyPr>
          <a:lstStyle/>
          <a:p>
            <a:pPr lvl="0">
              <a:defRPr/>
            </a:pPr>
            <a:r>
              <a:rPr lang="en-US" sz="2400" b="1" dirty="0">
                <a:solidFill>
                  <a:srgbClr val="0070C0"/>
                </a:solidFill>
                <a:latin typeface="Tw Cen MT"/>
              </a:rPr>
              <a:t>Bacon number online calculator</a:t>
            </a:r>
            <a:r>
              <a:rPr lang="en-US" sz="2400" b="1" dirty="0">
                <a:solidFill>
                  <a:srgbClr val="0070C0"/>
                </a:solidFill>
              </a:rPr>
              <a:t>: </a:t>
            </a:r>
            <a:r>
              <a:rPr lang="en-US" sz="2400" dirty="0">
                <a:hlinkClick r:id="rId2"/>
              </a:rPr>
              <a:t>https://oracleofbacon.org/ </a:t>
            </a:r>
            <a:endParaRPr kumimoji="0" lang="en-US" sz="2400" b="1" i="0" u="none" strike="noStrike" kern="1200" cap="none" spc="0" normalizeH="0" baseline="0" noProof="0" dirty="0">
              <a:ln>
                <a:noFill/>
              </a:ln>
              <a:solidFill>
                <a:srgbClr val="0070C0"/>
              </a:solidFill>
              <a:effectLst/>
              <a:uLnTx/>
              <a:uFillTx/>
              <a:latin typeface="Tw Cen MT"/>
            </a:endParaRPr>
          </a:p>
        </p:txBody>
      </p:sp>
      <p:pic>
        <p:nvPicPr>
          <p:cNvPr id="7" name="Picture 6">
            <a:extLst>
              <a:ext uri="{FF2B5EF4-FFF2-40B4-BE49-F238E27FC236}">
                <a16:creationId xmlns:a16="http://schemas.microsoft.com/office/drawing/2014/main" id="{47E262A3-99F8-4C28-94DC-BF7A4C92E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1344413"/>
            <a:ext cx="5032371" cy="3657600"/>
          </a:xfrm>
          <a:prstGeom prst="rect">
            <a:avLst/>
          </a:prstGeom>
        </p:spPr>
      </p:pic>
    </p:spTree>
    <p:extLst>
      <p:ext uri="{BB962C8B-B14F-4D97-AF65-F5344CB8AC3E}">
        <p14:creationId xmlns:p14="http://schemas.microsoft.com/office/powerpoint/2010/main" val="1417293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Small-Scale Example</a:t>
            </a:r>
          </a:p>
        </p:txBody>
      </p:sp>
      <p:sp>
        <p:nvSpPr>
          <p:cNvPr id="3" name="Slide Number Placeholder 2"/>
          <p:cNvSpPr>
            <a:spLocks noGrp="1"/>
          </p:cNvSpPr>
          <p:nvPr>
            <p:ph type="sldNum" sz="quarter" idx="12"/>
          </p:nvPr>
        </p:nvSpPr>
        <p:spPr/>
        <p:txBody>
          <a:bodyPr>
            <a:normAutofit fontScale="85000" lnSpcReduction="20000"/>
          </a:bodyPr>
          <a:lstStyle/>
          <a:p>
            <a:fld id="{C42FE918-A725-4A17-832F-F28B624C2EC6}" type="slidenum">
              <a:rPr lang="en-US" smtClean="0"/>
              <a:t>18</a:t>
            </a:fld>
            <a:endParaRPr lang="en-US"/>
          </a:p>
        </p:txBody>
      </p:sp>
      <p:sp>
        <p:nvSpPr>
          <p:cNvPr id="6" name="TextBox 5"/>
          <p:cNvSpPr txBox="1"/>
          <p:nvPr/>
        </p:nvSpPr>
        <p:spPr>
          <a:xfrm>
            <a:off x="5554640" y="1692321"/>
            <a:ext cx="5895832" cy="1938992"/>
          </a:xfrm>
          <a:prstGeom prst="rect">
            <a:avLst/>
          </a:prstGeom>
          <a:noFill/>
        </p:spPr>
        <p:txBody>
          <a:bodyPr wrap="square" rtlCol="0">
            <a:spAutoFit/>
          </a:bodyPr>
          <a:lstStyle/>
          <a:p>
            <a:r>
              <a:rPr lang="en-US" sz="2400" dirty="0"/>
              <a:t>Intermarriage network of the ruling families of the Republic of Florence in the 15</a:t>
            </a:r>
            <a:r>
              <a:rPr lang="en-US" sz="2400" baseline="30000" dirty="0"/>
              <a:t>th</a:t>
            </a:r>
            <a:r>
              <a:rPr lang="en-US" sz="2400" dirty="0"/>
              <a:t> century. The nodes represent Florentine families and the edges represent ties of marriage between them.</a:t>
            </a:r>
          </a:p>
        </p:txBody>
      </p:sp>
      <p:pic>
        <p:nvPicPr>
          <p:cNvPr id="7" name="Picture 6"/>
          <p:cNvPicPr>
            <a:picLocks noChangeAspect="1"/>
          </p:cNvPicPr>
          <p:nvPr/>
        </p:nvPicPr>
        <p:blipFill>
          <a:blip r:embed="rId2"/>
          <a:stretch>
            <a:fillRect/>
          </a:stretch>
        </p:blipFill>
        <p:spPr>
          <a:xfrm>
            <a:off x="9490244" y="3948053"/>
            <a:ext cx="1713096" cy="2124193"/>
          </a:xfrm>
          <a:prstGeom prst="rect">
            <a:avLst/>
          </a:prstGeom>
        </p:spPr>
      </p:pic>
      <p:sp>
        <p:nvSpPr>
          <p:cNvPr id="11" name="TextBox 10"/>
          <p:cNvSpPr txBox="1"/>
          <p:nvPr/>
        </p:nvSpPr>
        <p:spPr>
          <a:xfrm>
            <a:off x="5554640" y="4225319"/>
            <a:ext cx="3852258" cy="1569660"/>
          </a:xfrm>
          <a:prstGeom prst="rect">
            <a:avLst/>
          </a:prstGeom>
          <a:noFill/>
        </p:spPr>
        <p:txBody>
          <a:bodyPr wrap="square" rtlCol="0">
            <a:spAutoFit/>
          </a:bodyPr>
          <a:lstStyle/>
          <a:p>
            <a:r>
              <a:rPr lang="en-US" sz="2400" dirty="0"/>
              <a:t>The  Medici family used centrality in the network to become the most powerful family in Florence.</a:t>
            </a:r>
          </a:p>
        </p:txBody>
      </p:sp>
      <p:pic>
        <p:nvPicPr>
          <p:cNvPr id="8" name="Content Placeholder 7"/>
          <p:cNvPicPr>
            <a:picLocks noGrp="1" noChangeAspect="1"/>
          </p:cNvPicPr>
          <p:nvPr>
            <p:ph sz="quarter" idx="1"/>
          </p:nvPr>
        </p:nvPicPr>
        <p:blipFill>
          <a:blip r:embed="rId3"/>
          <a:stretch>
            <a:fillRect/>
          </a:stretch>
        </p:blipFill>
        <p:spPr>
          <a:xfrm>
            <a:off x="816864" y="1701482"/>
            <a:ext cx="4371211" cy="4493141"/>
          </a:xfrm>
          <a:prstGeom prst="rect">
            <a:avLst/>
          </a:prstGeom>
        </p:spPr>
      </p:pic>
      <p:cxnSp>
        <p:nvCxnSpPr>
          <p:cNvPr id="13" name="Straight Arrow Connector 12"/>
          <p:cNvCxnSpPr/>
          <p:nvPr/>
        </p:nvCxnSpPr>
        <p:spPr>
          <a:xfrm flipH="1" flipV="1">
            <a:off x="3622876" y="4745620"/>
            <a:ext cx="1701479" cy="2645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221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Small-World Experiments</a:t>
            </a:r>
          </a:p>
        </p:txBody>
      </p:sp>
      <p:sp>
        <p:nvSpPr>
          <p:cNvPr id="3" name="Slide Number Placeholder 2"/>
          <p:cNvSpPr>
            <a:spLocks noGrp="1"/>
          </p:cNvSpPr>
          <p:nvPr>
            <p:ph type="sldNum" sz="quarter" idx="12"/>
          </p:nvPr>
        </p:nvSpPr>
        <p:spPr/>
        <p:txBody>
          <a:bodyPr>
            <a:normAutofit fontScale="85000" lnSpcReduction="20000"/>
          </a:bodyPr>
          <a:lstStyle/>
          <a:p>
            <a:fld id="{C42FE918-A725-4A17-832F-F28B624C2EC6}" type="slidenum">
              <a:rPr lang="en-US" smtClean="0"/>
              <a:t>19</a:t>
            </a:fld>
            <a:endParaRPr lang="en-US"/>
          </a:p>
        </p:txBody>
      </p:sp>
      <p:sp>
        <p:nvSpPr>
          <p:cNvPr id="4" name="TextBox 3"/>
          <p:cNvSpPr txBox="1"/>
          <p:nvPr/>
        </p:nvSpPr>
        <p:spPr>
          <a:xfrm>
            <a:off x="816864" y="1794463"/>
            <a:ext cx="10365486" cy="1877437"/>
          </a:xfrm>
          <a:prstGeom prst="rect">
            <a:avLst/>
          </a:prstGeom>
          <a:noFill/>
        </p:spPr>
        <p:txBody>
          <a:bodyPr wrap="square" rtlCol="0">
            <a:spAutoFit/>
          </a:bodyPr>
          <a:lstStyle/>
          <a:p>
            <a:r>
              <a:rPr lang="en-US" sz="2900" b="1" dirty="0">
                <a:solidFill>
                  <a:srgbClr val="0070C0"/>
                </a:solidFill>
              </a:rPr>
              <a:t>Research in social psychology. </a:t>
            </a:r>
            <a:r>
              <a:rPr lang="en-US" sz="2900" dirty="0"/>
              <a:t>Experiments showed that there exist short paths between people in social networks (the average length is about 6). Another, perhaps more surprising result, is that people found these paths.</a:t>
            </a:r>
          </a:p>
        </p:txBody>
      </p:sp>
      <p:sp>
        <p:nvSpPr>
          <p:cNvPr id="6" name="TextBox 5"/>
          <p:cNvSpPr txBox="1"/>
          <p:nvPr/>
        </p:nvSpPr>
        <p:spPr>
          <a:xfrm>
            <a:off x="816864" y="4247163"/>
            <a:ext cx="4193286" cy="1431161"/>
          </a:xfrm>
          <a:prstGeom prst="rect">
            <a:avLst/>
          </a:prstGeom>
          <a:noFill/>
        </p:spPr>
        <p:txBody>
          <a:bodyPr wrap="square" rtlCol="0">
            <a:spAutoFit/>
          </a:bodyPr>
          <a:lstStyle/>
          <a:p>
            <a:r>
              <a:rPr lang="en-US" sz="2900" dirty="0"/>
              <a:t>The first experiment was made by Stanley Milgram in the 1960s. </a:t>
            </a:r>
          </a:p>
        </p:txBody>
      </p:sp>
      <p:pic>
        <p:nvPicPr>
          <p:cNvPr id="9" name="Content Placeholder 8">
            <a:extLst>
              <a:ext uri="{FF2B5EF4-FFF2-40B4-BE49-F238E27FC236}">
                <a16:creationId xmlns:a16="http://schemas.microsoft.com/office/drawing/2014/main" id="{ECDFBEB9-EC7B-427E-8DE2-B28DD2131A59}"/>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010150" y="3429000"/>
            <a:ext cx="5118363" cy="2667137"/>
          </a:xfrm>
          <a:prstGeom prst="rect">
            <a:avLst/>
          </a:prstGeom>
        </p:spPr>
      </p:pic>
    </p:spTree>
    <p:extLst>
      <p:ext uri="{BB962C8B-B14F-4D97-AF65-F5344CB8AC3E}">
        <p14:creationId xmlns:p14="http://schemas.microsoft.com/office/powerpoint/2010/main" val="1640719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Network?</a:t>
            </a:r>
          </a:p>
        </p:txBody>
      </p:sp>
      <p:sp>
        <p:nvSpPr>
          <p:cNvPr id="3" name="Slide Number Placeholder 2"/>
          <p:cNvSpPr>
            <a:spLocks noGrp="1"/>
          </p:cNvSpPr>
          <p:nvPr>
            <p:ph type="sldNum" sz="quarter" idx="12"/>
          </p:nvPr>
        </p:nvSpPr>
        <p:spPr/>
        <p:txBody>
          <a:bodyPr>
            <a:normAutofit fontScale="85000" lnSpcReduction="20000"/>
          </a:bodyPr>
          <a:lstStyle/>
          <a:p>
            <a:fld id="{C42FE918-A725-4A17-832F-F28B624C2EC6}" type="slidenum">
              <a:rPr lang="en-US" smtClean="0"/>
              <a:t>2</a:t>
            </a:fld>
            <a:endParaRPr lang="en-US"/>
          </a:p>
        </p:txBody>
      </p:sp>
      <p:pic>
        <p:nvPicPr>
          <p:cNvPr id="5" name="Content Placeholder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276349" y="2428875"/>
            <a:ext cx="9501188" cy="3457575"/>
          </a:xfrm>
        </p:spPr>
      </p:pic>
      <p:sp>
        <p:nvSpPr>
          <p:cNvPr id="6" name="TextBox 5"/>
          <p:cNvSpPr txBox="1"/>
          <p:nvPr/>
        </p:nvSpPr>
        <p:spPr>
          <a:xfrm>
            <a:off x="3675442" y="1678781"/>
            <a:ext cx="2033517" cy="461665"/>
          </a:xfrm>
          <a:prstGeom prst="rect">
            <a:avLst/>
          </a:prstGeom>
          <a:noFill/>
        </p:spPr>
        <p:txBody>
          <a:bodyPr wrap="square" rtlCol="0">
            <a:spAutoFit/>
          </a:bodyPr>
          <a:lstStyle/>
          <a:p>
            <a:r>
              <a:rPr lang="en-US" sz="2400" dirty="0">
                <a:solidFill>
                  <a:srgbClr val="FF0000"/>
                </a:solidFill>
              </a:rPr>
              <a:t>vertex (node)</a:t>
            </a:r>
          </a:p>
        </p:txBody>
      </p:sp>
      <p:sp>
        <p:nvSpPr>
          <p:cNvPr id="7" name="TextBox 6"/>
          <p:cNvSpPr txBox="1"/>
          <p:nvPr/>
        </p:nvSpPr>
        <p:spPr>
          <a:xfrm>
            <a:off x="6761705" y="1967210"/>
            <a:ext cx="2124377" cy="461665"/>
          </a:xfrm>
          <a:prstGeom prst="rect">
            <a:avLst/>
          </a:prstGeom>
          <a:noFill/>
        </p:spPr>
        <p:txBody>
          <a:bodyPr wrap="square" rtlCol="0">
            <a:spAutoFit/>
          </a:bodyPr>
          <a:lstStyle/>
          <a:p>
            <a:r>
              <a:rPr lang="en-US" sz="2400" dirty="0">
                <a:solidFill>
                  <a:srgbClr val="FF0000"/>
                </a:solidFill>
              </a:rPr>
              <a:t>edge (link, tie)</a:t>
            </a:r>
          </a:p>
        </p:txBody>
      </p:sp>
      <p:cxnSp>
        <p:nvCxnSpPr>
          <p:cNvPr id="9" name="Straight Arrow Connector 8"/>
          <p:cNvCxnSpPr>
            <a:cxnSpLocks/>
          </p:cNvCxnSpPr>
          <p:nvPr/>
        </p:nvCxnSpPr>
        <p:spPr>
          <a:xfrm flipH="1">
            <a:off x="6252465" y="2428875"/>
            <a:ext cx="509240" cy="7237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203510" y="2140446"/>
            <a:ext cx="122830" cy="5618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398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and Negative Relationships</a:t>
            </a:r>
          </a:p>
        </p:txBody>
      </p:sp>
      <p:sp>
        <p:nvSpPr>
          <p:cNvPr id="3" name="Slide Number Placeholder 2"/>
          <p:cNvSpPr>
            <a:spLocks noGrp="1"/>
          </p:cNvSpPr>
          <p:nvPr>
            <p:ph type="sldNum" sz="quarter" idx="12"/>
          </p:nvPr>
        </p:nvSpPr>
        <p:spPr/>
        <p:txBody>
          <a:bodyPr>
            <a:normAutofit fontScale="85000" lnSpcReduction="20000"/>
          </a:bodyPr>
          <a:lstStyle/>
          <a:p>
            <a:fld id="{C42FE918-A725-4A17-832F-F28B624C2EC6}" type="slidenum">
              <a:rPr lang="en-US" smtClean="0"/>
              <a:t>20</a:t>
            </a:fld>
            <a:endParaRPr lang="en-US"/>
          </a:p>
        </p:txBody>
      </p:sp>
      <p:pic>
        <p:nvPicPr>
          <p:cNvPr id="6" name="Content Placeholder 5"/>
          <p:cNvPicPr>
            <a:picLocks noGrp="1" noChangeAspect="1"/>
          </p:cNvPicPr>
          <p:nvPr>
            <p:ph sz="quarter" idx="1"/>
          </p:nvPr>
        </p:nvPicPr>
        <p:blipFill>
          <a:blip r:embed="rId2"/>
          <a:stretch>
            <a:fillRect/>
          </a:stretch>
        </p:blipFill>
        <p:spPr>
          <a:xfrm>
            <a:off x="8258766" y="4094974"/>
            <a:ext cx="3523793" cy="1219306"/>
          </a:xfrm>
          <a:prstGeom prst="rect">
            <a:avLst/>
          </a:prstGeom>
        </p:spPr>
      </p:pic>
      <p:pic>
        <p:nvPicPr>
          <p:cNvPr id="5" name="Picture 4"/>
          <p:cNvPicPr>
            <a:picLocks noChangeAspect="1"/>
          </p:cNvPicPr>
          <p:nvPr/>
        </p:nvPicPr>
        <p:blipFill>
          <a:blip r:embed="rId3"/>
          <a:stretch>
            <a:fillRect/>
          </a:stretch>
        </p:blipFill>
        <p:spPr>
          <a:xfrm>
            <a:off x="8353263" y="1846456"/>
            <a:ext cx="3334801" cy="1243692"/>
          </a:xfrm>
          <a:prstGeom prst="rect">
            <a:avLst/>
          </a:prstGeom>
        </p:spPr>
      </p:pic>
      <p:pic>
        <p:nvPicPr>
          <p:cNvPr id="7" name="Picture 6"/>
          <p:cNvPicPr>
            <a:picLocks noChangeAspect="1"/>
          </p:cNvPicPr>
          <p:nvPr/>
        </p:nvPicPr>
        <p:blipFill>
          <a:blip r:embed="rId4"/>
          <a:stretch>
            <a:fillRect/>
          </a:stretch>
        </p:blipFill>
        <p:spPr>
          <a:xfrm>
            <a:off x="9213178" y="3090148"/>
            <a:ext cx="1798476" cy="499915"/>
          </a:xfrm>
          <a:prstGeom prst="rect">
            <a:avLst/>
          </a:prstGeom>
        </p:spPr>
      </p:pic>
      <p:pic>
        <p:nvPicPr>
          <p:cNvPr id="8" name="Picture 7"/>
          <p:cNvPicPr>
            <a:picLocks noChangeAspect="1"/>
          </p:cNvPicPr>
          <p:nvPr/>
        </p:nvPicPr>
        <p:blipFill>
          <a:blip r:embed="rId5"/>
          <a:stretch>
            <a:fillRect/>
          </a:stretch>
        </p:blipFill>
        <p:spPr>
          <a:xfrm>
            <a:off x="9213178" y="5314280"/>
            <a:ext cx="1896020" cy="499915"/>
          </a:xfrm>
          <a:prstGeom prst="rect">
            <a:avLst/>
          </a:prstGeom>
        </p:spPr>
      </p:pic>
      <p:sp>
        <p:nvSpPr>
          <p:cNvPr id="9" name="TextBox 8"/>
          <p:cNvSpPr txBox="1"/>
          <p:nvPr/>
        </p:nvSpPr>
        <p:spPr>
          <a:xfrm>
            <a:off x="816864" y="1729638"/>
            <a:ext cx="7181242" cy="2323713"/>
          </a:xfrm>
          <a:prstGeom prst="rect">
            <a:avLst/>
          </a:prstGeom>
          <a:noFill/>
        </p:spPr>
        <p:txBody>
          <a:bodyPr wrap="square" rtlCol="0">
            <a:spAutoFit/>
          </a:bodyPr>
          <a:lstStyle/>
          <a:p>
            <a:r>
              <a:rPr lang="en-US" sz="2900" b="1" dirty="0">
                <a:solidFill>
                  <a:srgbClr val="0070C0"/>
                </a:solidFill>
              </a:rPr>
              <a:t>Research in social psychology. </a:t>
            </a:r>
            <a:r>
              <a:rPr lang="en-US" sz="2900" dirty="0"/>
              <a:t>Study of social networks where edges are either </a:t>
            </a:r>
            <a:r>
              <a:rPr lang="en-US" sz="2900" dirty="0">
                <a:solidFill>
                  <a:srgbClr val="FF0000"/>
                </a:solidFill>
              </a:rPr>
              <a:t>positive</a:t>
            </a:r>
            <a:r>
              <a:rPr lang="en-US" sz="2900" dirty="0"/>
              <a:t> (friends) or </a:t>
            </a:r>
            <a:r>
              <a:rPr lang="en-US" sz="2900" dirty="0">
                <a:solidFill>
                  <a:srgbClr val="FF0000"/>
                </a:solidFill>
              </a:rPr>
              <a:t>negative</a:t>
            </a:r>
            <a:r>
              <a:rPr lang="en-US" sz="2900" dirty="0"/>
              <a:t> (enemies). It turned out that all triangles in such networks are either </a:t>
            </a:r>
            <a:r>
              <a:rPr lang="en-US" sz="2900" dirty="0">
                <a:solidFill>
                  <a:srgbClr val="FF0000"/>
                </a:solidFill>
              </a:rPr>
              <a:t>stable</a:t>
            </a:r>
            <a:r>
              <a:rPr lang="en-US" sz="2900" dirty="0"/>
              <a:t> or </a:t>
            </a:r>
            <a:r>
              <a:rPr lang="en-US" sz="2900" dirty="0">
                <a:solidFill>
                  <a:srgbClr val="FF0000"/>
                </a:solidFill>
              </a:rPr>
              <a:t>unstable</a:t>
            </a:r>
            <a:r>
              <a:rPr lang="en-US" sz="2900" dirty="0"/>
              <a:t>: </a:t>
            </a:r>
          </a:p>
        </p:txBody>
      </p:sp>
      <p:sp>
        <p:nvSpPr>
          <p:cNvPr id="10" name="TextBox 9"/>
          <p:cNvSpPr txBox="1"/>
          <p:nvPr/>
        </p:nvSpPr>
        <p:spPr>
          <a:xfrm>
            <a:off x="816863" y="4361444"/>
            <a:ext cx="7030771" cy="1877437"/>
          </a:xfrm>
          <a:prstGeom prst="rect">
            <a:avLst/>
          </a:prstGeom>
          <a:noFill/>
        </p:spPr>
        <p:txBody>
          <a:bodyPr wrap="square" rtlCol="0">
            <a:spAutoFit/>
          </a:bodyPr>
          <a:lstStyle/>
          <a:p>
            <a:r>
              <a:rPr lang="en-US" sz="2900" b="1" dirty="0">
                <a:solidFill>
                  <a:srgbClr val="0070C0"/>
                </a:solidFill>
              </a:rPr>
              <a:t>Harari’s theorem. </a:t>
            </a:r>
            <a:r>
              <a:rPr lang="en-US" sz="2900" dirty="0"/>
              <a:t>The nodes are divided into two groups such that all edges inside each group are positive and all edges between the groups are negative. </a:t>
            </a:r>
          </a:p>
        </p:txBody>
      </p:sp>
    </p:spTree>
    <p:extLst>
      <p:ext uri="{BB962C8B-B14F-4D97-AF65-F5344CB8AC3E}">
        <p14:creationId xmlns:p14="http://schemas.microsoft.com/office/powerpoint/2010/main" val="296695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Strong and Weak Ties</a:t>
            </a:r>
          </a:p>
        </p:txBody>
      </p:sp>
      <p:sp>
        <p:nvSpPr>
          <p:cNvPr id="3" name="Slide Number Placeholder 2"/>
          <p:cNvSpPr>
            <a:spLocks noGrp="1"/>
          </p:cNvSpPr>
          <p:nvPr>
            <p:ph type="sldNum" sz="quarter" idx="12"/>
          </p:nvPr>
        </p:nvSpPr>
        <p:spPr/>
        <p:txBody>
          <a:bodyPr>
            <a:normAutofit fontScale="85000" lnSpcReduction="20000"/>
          </a:bodyPr>
          <a:lstStyle/>
          <a:p>
            <a:fld id="{C42FE918-A725-4A17-832F-F28B624C2EC6}" type="slidenum">
              <a:rPr lang="en-US" smtClean="0"/>
              <a:t>21</a:t>
            </a:fld>
            <a:endParaRPr lang="en-US"/>
          </a:p>
        </p:txBody>
      </p:sp>
      <p:sp>
        <p:nvSpPr>
          <p:cNvPr id="4" name="Content Placeholder 3"/>
          <p:cNvSpPr>
            <a:spLocks noGrp="1"/>
          </p:cNvSpPr>
          <p:nvPr>
            <p:ph sz="quarter" idx="1"/>
          </p:nvPr>
        </p:nvSpPr>
        <p:spPr/>
        <p:txBody>
          <a:bodyPr>
            <a:normAutofit/>
          </a:bodyPr>
          <a:lstStyle/>
          <a:p>
            <a:r>
              <a:rPr lang="en-US" b="1" dirty="0">
                <a:solidFill>
                  <a:srgbClr val="0070C0"/>
                </a:solidFill>
              </a:rPr>
              <a:t>Research in sociology. </a:t>
            </a:r>
            <a:r>
              <a:rPr lang="en-US" dirty="0"/>
              <a:t>In the 1970s, Mark </a:t>
            </a:r>
            <a:r>
              <a:rPr lang="en-US" dirty="0" err="1"/>
              <a:t>Granovetter</a:t>
            </a:r>
            <a:r>
              <a:rPr lang="en-US" dirty="0"/>
              <a:t> studied how people learned information leading to their current job. </a:t>
            </a:r>
          </a:p>
          <a:p>
            <a:r>
              <a:rPr lang="en-US" b="1" dirty="0">
                <a:solidFill>
                  <a:srgbClr val="0070C0"/>
                </a:solidFill>
              </a:rPr>
              <a:t>Main result. </a:t>
            </a:r>
            <a:r>
              <a:rPr lang="en-US" dirty="0"/>
              <a:t>When people got this information through personal contacts, it came from </a:t>
            </a:r>
            <a:r>
              <a:rPr lang="en-US" dirty="0">
                <a:solidFill>
                  <a:srgbClr val="FF0000"/>
                </a:solidFill>
              </a:rPr>
              <a:t>distant acquaintances </a:t>
            </a:r>
            <a:r>
              <a:rPr lang="en-US" dirty="0"/>
              <a:t>much more often than from </a:t>
            </a:r>
            <a:r>
              <a:rPr lang="en-US" dirty="0">
                <a:solidFill>
                  <a:srgbClr val="FF0000"/>
                </a:solidFill>
              </a:rPr>
              <a:t>close friends</a:t>
            </a:r>
            <a:r>
              <a:rPr lang="en-US" dirty="0"/>
              <a:t>.</a:t>
            </a:r>
          </a:p>
          <a:p>
            <a:r>
              <a:rPr lang="en-US" b="1" dirty="0">
                <a:solidFill>
                  <a:srgbClr val="0070C0"/>
                </a:solidFill>
              </a:rPr>
              <a:t>Strength of weak ties. </a:t>
            </a:r>
            <a:r>
              <a:rPr lang="en-US" dirty="0"/>
              <a:t>Valuable information comes from different communities. The study showed that </a:t>
            </a:r>
            <a:r>
              <a:rPr lang="en-US" dirty="0">
                <a:solidFill>
                  <a:srgbClr val="FF0000"/>
                </a:solidFill>
              </a:rPr>
              <a:t>“weak ties” </a:t>
            </a:r>
            <a:r>
              <a:rPr lang="en-US" dirty="0"/>
              <a:t>form </a:t>
            </a:r>
            <a:r>
              <a:rPr lang="en-US" dirty="0">
                <a:solidFill>
                  <a:srgbClr val="FF0000"/>
                </a:solidFill>
              </a:rPr>
              <a:t>“bridges”  </a:t>
            </a:r>
            <a:r>
              <a:rPr lang="en-US" dirty="0"/>
              <a:t>across communities and thus play critical roles in the dissemination of information. </a:t>
            </a:r>
          </a:p>
        </p:txBody>
      </p:sp>
    </p:spTree>
    <p:extLst>
      <p:ext uri="{BB962C8B-B14F-4D97-AF65-F5344CB8AC3E}">
        <p14:creationId xmlns:p14="http://schemas.microsoft.com/office/powerpoint/2010/main" val="312415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3" name="Title 2"/>
          <p:cNvSpPr>
            <a:spLocks noGrp="1"/>
          </p:cNvSpPr>
          <p:nvPr>
            <p:ph type="title"/>
          </p:nvPr>
        </p:nvSpPr>
        <p:spPr/>
        <p:txBody>
          <a:bodyPr/>
          <a:lstStyle/>
          <a:p>
            <a:r>
              <a:rPr lang="en-US" dirty="0"/>
              <a:t>Biological Networks</a:t>
            </a:r>
          </a:p>
        </p:txBody>
      </p:sp>
      <p:sp>
        <p:nvSpPr>
          <p:cNvPr id="4" name="Slide Number Placeholder 3"/>
          <p:cNvSpPr>
            <a:spLocks noGrp="1"/>
          </p:cNvSpPr>
          <p:nvPr>
            <p:ph type="sldNum" sz="quarter" idx="11"/>
          </p:nvPr>
        </p:nvSpPr>
        <p:spPr/>
        <p:txBody>
          <a:bodyPr/>
          <a:lstStyle/>
          <a:p>
            <a:fld id="{C42FE918-A725-4A17-832F-F28B624C2EC6}" type="slidenum">
              <a:rPr lang="en-US" smtClean="0"/>
              <a:t>22</a:t>
            </a:fld>
            <a:endParaRPr lang="en-US"/>
          </a:p>
        </p:txBody>
      </p:sp>
    </p:spTree>
    <p:extLst>
      <p:ext uri="{BB962C8B-B14F-4D97-AF65-F5344CB8AC3E}">
        <p14:creationId xmlns:p14="http://schemas.microsoft.com/office/powerpoint/2010/main" val="3978518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0418B1-631A-49BB-A487-3066F9FD6332}"/>
              </a:ext>
            </a:extLst>
          </p:cNvPr>
          <p:cNvSpPr>
            <a:spLocks noGrp="1"/>
          </p:cNvSpPr>
          <p:nvPr>
            <p:ph type="sldNum" sz="quarter" idx="12"/>
          </p:nvPr>
        </p:nvSpPr>
        <p:spPr/>
        <p:txBody>
          <a:bodyPr/>
          <a:lstStyle/>
          <a:p>
            <a:fld id="{C42FE918-A725-4A17-832F-F28B624C2EC6}" type="slidenum">
              <a:rPr lang="en-US" smtClean="0"/>
              <a:t>23</a:t>
            </a:fld>
            <a:endParaRPr lang="en-US"/>
          </a:p>
        </p:txBody>
      </p:sp>
      <p:sp>
        <p:nvSpPr>
          <p:cNvPr id="3" name="Title 1">
            <a:extLst>
              <a:ext uri="{FF2B5EF4-FFF2-40B4-BE49-F238E27FC236}">
                <a16:creationId xmlns:a16="http://schemas.microsoft.com/office/drawing/2014/main" id="{16F43C14-F44F-4AC1-89C9-F7304F319432}"/>
              </a:ext>
            </a:extLst>
          </p:cNvPr>
          <p:cNvSpPr txBox="1">
            <a:spLocks/>
          </p:cNvSpPr>
          <p:nvPr/>
        </p:nvSpPr>
        <p:spPr>
          <a:xfrm>
            <a:off x="2959566" y="241126"/>
            <a:ext cx="6272868" cy="990600"/>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Biochemical Networks</a:t>
            </a:r>
          </a:p>
        </p:txBody>
      </p:sp>
      <p:sp>
        <p:nvSpPr>
          <p:cNvPr id="4" name="Content Placeholder 3">
            <a:extLst>
              <a:ext uri="{FF2B5EF4-FFF2-40B4-BE49-F238E27FC236}">
                <a16:creationId xmlns:a16="http://schemas.microsoft.com/office/drawing/2014/main" id="{038E1F80-8627-4616-84FC-50A5E1110CA5}"/>
              </a:ext>
            </a:extLst>
          </p:cNvPr>
          <p:cNvSpPr txBox="1">
            <a:spLocks/>
          </p:cNvSpPr>
          <p:nvPr/>
        </p:nvSpPr>
        <p:spPr>
          <a:xfrm>
            <a:off x="922567" y="1716444"/>
            <a:ext cx="4813300" cy="4109407"/>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dirty="0"/>
              <a:t>Molecular-level patterns of interaction and control in the biological cell: </a:t>
            </a:r>
            <a:endParaRPr lang="en-US" dirty="0">
              <a:solidFill>
                <a:srgbClr val="0070C0"/>
              </a:solidFill>
            </a:endParaRPr>
          </a:p>
          <a:p>
            <a:r>
              <a:rPr lang="en-US" dirty="0"/>
              <a:t>metabolic networks;</a:t>
            </a:r>
          </a:p>
          <a:p>
            <a:r>
              <a:rPr lang="en-US" dirty="0"/>
              <a:t>protein-protein interaction networks;</a:t>
            </a:r>
          </a:p>
          <a:p>
            <a:r>
              <a:rPr lang="en-US" dirty="0"/>
              <a:t>genetic regulatory networks, etc.</a:t>
            </a:r>
          </a:p>
        </p:txBody>
      </p:sp>
      <p:pic>
        <p:nvPicPr>
          <p:cNvPr id="6" name="Picture 5">
            <a:extLst>
              <a:ext uri="{FF2B5EF4-FFF2-40B4-BE49-F238E27FC236}">
                <a16:creationId xmlns:a16="http://schemas.microsoft.com/office/drawing/2014/main" id="{17378C98-2310-4C4F-BDB7-65EC6AF67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736" y="1231726"/>
            <a:ext cx="3657600" cy="3657600"/>
          </a:xfrm>
          <a:prstGeom prst="rect">
            <a:avLst/>
          </a:prstGeom>
        </p:spPr>
      </p:pic>
      <p:sp>
        <p:nvSpPr>
          <p:cNvPr id="7" name="TextBox 6">
            <a:extLst>
              <a:ext uri="{FF2B5EF4-FFF2-40B4-BE49-F238E27FC236}">
                <a16:creationId xmlns:a16="http://schemas.microsoft.com/office/drawing/2014/main" id="{E809F5BB-0D5E-4D95-B8A0-106EE4606F99}"/>
              </a:ext>
            </a:extLst>
          </p:cNvPr>
          <p:cNvSpPr txBox="1"/>
          <p:nvPr/>
        </p:nvSpPr>
        <p:spPr>
          <a:xfrm>
            <a:off x="6456134" y="4889326"/>
            <a:ext cx="4578804" cy="1200329"/>
          </a:xfrm>
          <a:prstGeom prst="rect">
            <a:avLst/>
          </a:prstGeom>
          <a:noFill/>
        </p:spPr>
        <p:txBody>
          <a:bodyPr wrap="square" rtlCol="0">
            <a:spAutoFit/>
          </a:bodyPr>
          <a:lstStyle/>
          <a:p>
            <a:r>
              <a:rPr lang="en-US" sz="2400" dirty="0">
                <a:solidFill>
                  <a:srgbClr val="0070C0"/>
                </a:solidFill>
              </a:rPr>
              <a:t>A network of interactions between proteins in a single-celled organism</a:t>
            </a:r>
            <a:r>
              <a:rPr lang="en-US" sz="2400" i="1" dirty="0">
                <a:solidFill>
                  <a:srgbClr val="0070C0"/>
                </a:solidFill>
              </a:rPr>
              <a:t> </a:t>
            </a:r>
            <a:r>
              <a:rPr lang="en-US" sz="2400" dirty="0">
                <a:solidFill>
                  <a:srgbClr val="0070C0"/>
                </a:solidFill>
              </a:rPr>
              <a:t>(baker’s yeast).</a:t>
            </a:r>
          </a:p>
        </p:txBody>
      </p:sp>
    </p:spTree>
    <p:extLst>
      <p:ext uri="{BB962C8B-B14F-4D97-AF65-F5344CB8AC3E}">
        <p14:creationId xmlns:p14="http://schemas.microsoft.com/office/powerpoint/2010/main" val="1710354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0418B1-631A-49BB-A487-3066F9FD6332}"/>
              </a:ext>
            </a:extLst>
          </p:cNvPr>
          <p:cNvSpPr>
            <a:spLocks noGrp="1"/>
          </p:cNvSpPr>
          <p:nvPr>
            <p:ph type="sldNum" sz="quarter" idx="12"/>
          </p:nvPr>
        </p:nvSpPr>
        <p:spPr/>
        <p:txBody>
          <a:bodyPr/>
          <a:lstStyle/>
          <a:p>
            <a:fld id="{C42FE918-A725-4A17-832F-F28B624C2EC6}" type="slidenum">
              <a:rPr lang="en-US" smtClean="0"/>
              <a:t>24</a:t>
            </a:fld>
            <a:endParaRPr lang="en-US"/>
          </a:p>
        </p:txBody>
      </p:sp>
      <p:sp>
        <p:nvSpPr>
          <p:cNvPr id="3" name="Title 1">
            <a:extLst>
              <a:ext uri="{FF2B5EF4-FFF2-40B4-BE49-F238E27FC236}">
                <a16:creationId xmlns:a16="http://schemas.microsoft.com/office/drawing/2014/main" id="{16F43C14-F44F-4AC1-89C9-F7304F319432}"/>
              </a:ext>
            </a:extLst>
          </p:cNvPr>
          <p:cNvSpPr txBox="1">
            <a:spLocks/>
          </p:cNvSpPr>
          <p:nvPr/>
        </p:nvSpPr>
        <p:spPr>
          <a:xfrm>
            <a:off x="2959566" y="149738"/>
            <a:ext cx="6272868" cy="919723"/>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Medical Networks</a:t>
            </a:r>
          </a:p>
        </p:txBody>
      </p:sp>
      <p:sp>
        <p:nvSpPr>
          <p:cNvPr id="7" name="TextBox 6">
            <a:extLst>
              <a:ext uri="{FF2B5EF4-FFF2-40B4-BE49-F238E27FC236}">
                <a16:creationId xmlns:a16="http://schemas.microsoft.com/office/drawing/2014/main" id="{E809F5BB-0D5E-4D95-B8A0-106EE4606F99}"/>
              </a:ext>
            </a:extLst>
          </p:cNvPr>
          <p:cNvSpPr txBox="1"/>
          <p:nvPr/>
        </p:nvSpPr>
        <p:spPr>
          <a:xfrm>
            <a:off x="1206498" y="5786735"/>
            <a:ext cx="9779000" cy="461665"/>
          </a:xfrm>
          <a:prstGeom prst="rect">
            <a:avLst/>
          </a:prstGeom>
          <a:noFill/>
        </p:spPr>
        <p:txBody>
          <a:bodyPr wrap="square" rtlCol="0">
            <a:spAutoFit/>
          </a:bodyPr>
          <a:lstStyle/>
          <a:p>
            <a:pPr algn="ctr"/>
            <a:r>
              <a:rPr lang="en-US" sz="2400" dirty="0">
                <a:solidFill>
                  <a:srgbClr val="0070C0"/>
                </a:solidFill>
              </a:rPr>
              <a:t>The nodes are human diseases connected if they have common genetic origin.</a:t>
            </a:r>
          </a:p>
        </p:txBody>
      </p:sp>
      <p:pic>
        <p:nvPicPr>
          <p:cNvPr id="8" name="Picture 7">
            <a:extLst>
              <a:ext uri="{FF2B5EF4-FFF2-40B4-BE49-F238E27FC236}">
                <a16:creationId xmlns:a16="http://schemas.microsoft.com/office/drawing/2014/main" id="{532AACEF-84BC-49CC-8041-952F89938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935" y="1370698"/>
            <a:ext cx="8700125" cy="4114800"/>
          </a:xfrm>
          <a:prstGeom prst="rect">
            <a:avLst/>
          </a:prstGeom>
        </p:spPr>
      </p:pic>
    </p:spTree>
    <p:extLst>
      <p:ext uri="{BB962C8B-B14F-4D97-AF65-F5344CB8AC3E}">
        <p14:creationId xmlns:p14="http://schemas.microsoft.com/office/powerpoint/2010/main" val="442349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0418B1-631A-49BB-A487-3066F9FD6332}"/>
              </a:ext>
            </a:extLst>
          </p:cNvPr>
          <p:cNvSpPr>
            <a:spLocks noGrp="1"/>
          </p:cNvSpPr>
          <p:nvPr>
            <p:ph type="sldNum" sz="quarter" idx="12"/>
          </p:nvPr>
        </p:nvSpPr>
        <p:spPr/>
        <p:txBody>
          <a:bodyPr/>
          <a:lstStyle/>
          <a:p>
            <a:fld id="{C42FE918-A725-4A17-832F-F28B624C2EC6}" type="slidenum">
              <a:rPr lang="en-US" smtClean="0"/>
              <a:t>25</a:t>
            </a:fld>
            <a:endParaRPr lang="en-US"/>
          </a:p>
        </p:txBody>
      </p:sp>
      <p:sp>
        <p:nvSpPr>
          <p:cNvPr id="3" name="Title 1">
            <a:extLst>
              <a:ext uri="{FF2B5EF4-FFF2-40B4-BE49-F238E27FC236}">
                <a16:creationId xmlns:a16="http://schemas.microsoft.com/office/drawing/2014/main" id="{16F43C14-F44F-4AC1-89C9-F7304F319432}"/>
              </a:ext>
            </a:extLst>
          </p:cNvPr>
          <p:cNvSpPr txBox="1">
            <a:spLocks/>
          </p:cNvSpPr>
          <p:nvPr/>
        </p:nvSpPr>
        <p:spPr>
          <a:xfrm>
            <a:off x="2959566" y="241126"/>
            <a:ext cx="6272868" cy="990599"/>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Networks in the Brain</a:t>
            </a:r>
          </a:p>
        </p:txBody>
      </p:sp>
      <p:sp>
        <p:nvSpPr>
          <p:cNvPr id="7" name="TextBox 6">
            <a:extLst>
              <a:ext uri="{FF2B5EF4-FFF2-40B4-BE49-F238E27FC236}">
                <a16:creationId xmlns:a16="http://schemas.microsoft.com/office/drawing/2014/main" id="{E809F5BB-0D5E-4D95-B8A0-106EE4606F99}"/>
              </a:ext>
            </a:extLst>
          </p:cNvPr>
          <p:cNvSpPr txBox="1"/>
          <p:nvPr/>
        </p:nvSpPr>
        <p:spPr>
          <a:xfrm>
            <a:off x="5289752" y="5786735"/>
            <a:ext cx="5625695" cy="461665"/>
          </a:xfrm>
          <a:prstGeom prst="rect">
            <a:avLst/>
          </a:prstGeom>
          <a:noFill/>
        </p:spPr>
        <p:txBody>
          <a:bodyPr wrap="square" rtlCol="0">
            <a:spAutoFit/>
          </a:bodyPr>
          <a:lstStyle/>
          <a:p>
            <a:pPr algn="ctr"/>
            <a:r>
              <a:rPr lang="en-US" sz="2400" dirty="0">
                <a:solidFill>
                  <a:srgbClr val="0070C0"/>
                </a:solidFill>
              </a:rPr>
              <a:t>A part of the brain circuitry of a worm.</a:t>
            </a:r>
          </a:p>
        </p:txBody>
      </p:sp>
      <p:pic>
        <p:nvPicPr>
          <p:cNvPr id="8" name="Picture 7">
            <a:extLst>
              <a:ext uri="{FF2B5EF4-FFF2-40B4-BE49-F238E27FC236}">
                <a16:creationId xmlns:a16="http://schemas.microsoft.com/office/drawing/2014/main" id="{9F48241F-5D5D-4E85-93DC-1EDF784C9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124" y="1143000"/>
            <a:ext cx="7060952" cy="4572000"/>
          </a:xfrm>
          <a:prstGeom prst="rect">
            <a:avLst/>
          </a:prstGeom>
        </p:spPr>
      </p:pic>
      <p:sp>
        <p:nvSpPr>
          <p:cNvPr id="9" name="Content Placeholder 3">
            <a:extLst>
              <a:ext uri="{FF2B5EF4-FFF2-40B4-BE49-F238E27FC236}">
                <a16:creationId xmlns:a16="http://schemas.microsoft.com/office/drawing/2014/main" id="{9766224B-EB1D-4B02-90EF-730532A93ED4}"/>
              </a:ext>
            </a:extLst>
          </p:cNvPr>
          <p:cNvSpPr txBox="1">
            <a:spLocks/>
          </p:cNvSpPr>
          <p:nvPr/>
        </p:nvSpPr>
        <p:spPr>
          <a:xfrm>
            <a:off x="922567" y="2554645"/>
            <a:ext cx="3458933" cy="2169756"/>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dirty="0"/>
              <a:t>Networks of neurons and networks of functional connectivity in the brain.</a:t>
            </a:r>
          </a:p>
        </p:txBody>
      </p:sp>
    </p:spTree>
    <p:extLst>
      <p:ext uri="{BB962C8B-B14F-4D97-AF65-F5344CB8AC3E}">
        <p14:creationId xmlns:p14="http://schemas.microsoft.com/office/powerpoint/2010/main" val="181156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0418B1-631A-49BB-A487-3066F9FD6332}"/>
              </a:ext>
            </a:extLst>
          </p:cNvPr>
          <p:cNvSpPr>
            <a:spLocks noGrp="1"/>
          </p:cNvSpPr>
          <p:nvPr>
            <p:ph type="sldNum" sz="quarter" idx="12"/>
          </p:nvPr>
        </p:nvSpPr>
        <p:spPr/>
        <p:txBody>
          <a:bodyPr/>
          <a:lstStyle/>
          <a:p>
            <a:fld id="{C42FE918-A725-4A17-832F-F28B624C2EC6}" type="slidenum">
              <a:rPr lang="en-US" smtClean="0"/>
              <a:t>26</a:t>
            </a:fld>
            <a:endParaRPr lang="en-US"/>
          </a:p>
        </p:txBody>
      </p:sp>
      <p:sp>
        <p:nvSpPr>
          <p:cNvPr id="3" name="Title 1">
            <a:extLst>
              <a:ext uri="{FF2B5EF4-FFF2-40B4-BE49-F238E27FC236}">
                <a16:creationId xmlns:a16="http://schemas.microsoft.com/office/drawing/2014/main" id="{16F43C14-F44F-4AC1-89C9-F7304F319432}"/>
              </a:ext>
            </a:extLst>
          </p:cNvPr>
          <p:cNvSpPr txBox="1">
            <a:spLocks/>
          </p:cNvSpPr>
          <p:nvPr/>
        </p:nvSpPr>
        <p:spPr>
          <a:xfrm>
            <a:off x="2959566" y="241126"/>
            <a:ext cx="6272868" cy="830139"/>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Ecological Networks</a:t>
            </a:r>
          </a:p>
        </p:txBody>
      </p:sp>
      <p:sp>
        <p:nvSpPr>
          <p:cNvPr id="7" name="TextBox 6">
            <a:extLst>
              <a:ext uri="{FF2B5EF4-FFF2-40B4-BE49-F238E27FC236}">
                <a16:creationId xmlns:a16="http://schemas.microsoft.com/office/drawing/2014/main" id="{E809F5BB-0D5E-4D95-B8A0-106EE4606F99}"/>
              </a:ext>
            </a:extLst>
          </p:cNvPr>
          <p:cNvSpPr txBox="1"/>
          <p:nvPr/>
        </p:nvSpPr>
        <p:spPr>
          <a:xfrm>
            <a:off x="3803912" y="4854138"/>
            <a:ext cx="2920535" cy="830997"/>
          </a:xfrm>
          <a:prstGeom prst="rect">
            <a:avLst/>
          </a:prstGeom>
          <a:noFill/>
        </p:spPr>
        <p:txBody>
          <a:bodyPr wrap="square" rtlCol="0">
            <a:spAutoFit/>
          </a:bodyPr>
          <a:lstStyle/>
          <a:p>
            <a:r>
              <a:rPr lang="en-US" sz="2400" dirty="0">
                <a:solidFill>
                  <a:srgbClr val="0070C0"/>
                </a:solidFill>
              </a:rPr>
              <a:t>A food web of species in Antarctica.</a:t>
            </a:r>
          </a:p>
        </p:txBody>
      </p:sp>
      <p:sp>
        <p:nvSpPr>
          <p:cNvPr id="9" name="Content Placeholder 3">
            <a:extLst>
              <a:ext uri="{FF2B5EF4-FFF2-40B4-BE49-F238E27FC236}">
                <a16:creationId xmlns:a16="http://schemas.microsoft.com/office/drawing/2014/main" id="{9766224B-EB1D-4B02-90EF-730532A93ED4}"/>
              </a:ext>
            </a:extLst>
          </p:cNvPr>
          <p:cNvSpPr txBox="1">
            <a:spLocks/>
          </p:cNvSpPr>
          <p:nvPr/>
        </p:nvSpPr>
        <p:spPr>
          <a:xfrm>
            <a:off x="895552" y="2211745"/>
            <a:ext cx="5289348" cy="1788756"/>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dirty="0"/>
              <a:t>Networks of ecological interaction between species, such as food webs or host-parasite networks.</a:t>
            </a:r>
          </a:p>
        </p:txBody>
      </p:sp>
      <p:pic>
        <p:nvPicPr>
          <p:cNvPr id="5" name="Picture 4">
            <a:extLst>
              <a:ext uri="{FF2B5EF4-FFF2-40B4-BE49-F238E27FC236}">
                <a16:creationId xmlns:a16="http://schemas.microsoft.com/office/drawing/2014/main" id="{FDBC28AD-A141-4615-8458-41D976A0B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4447" y="1071265"/>
            <a:ext cx="4212771" cy="5486400"/>
          </a:xfrm>
          <a:prstGeom prst="rect">
            <a:avLst/>
          </a:prstGeom>
        </p:spPr>
      </p:pic>
    </p:spTree>
    <p:extLst>
      <p:ext uri="{BB962C8B-B14F-4D97-AF65-F5344CB8AC3E}">
        <p14:creationId xmlns:p14="http://schemas.microsoft.com/office/powerpoint/2010/main" val="1789951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a:t>
            </a:r>
          </a:p>
        </p:txBody>
      </p:sp>
      <p:sp>
        <p:nvSpPr>
          <p:cNvPr id="3" name="Content Placeholder 2"/>
          <p:cNvSpPr>
            <a:spLocks noGrp="1"/>
          </p:cNvSpPr>
          <p:nvPr>
            <p:ph sz="quarter" idx="1"/>
          </p:nvPr>
        </p:nvSpPr>
        <p:spPr>
          <a:xfrm>
            <a:off x="812799" y="1589567"/>
            <a:ext cx="7155543" cy="4572000"/>
          </a:xfrm>
        </p:spPr>
        <p:txBody>
          <a:bodyPr>
            <a:normAutofit/>
          </a:bodyPr>
          <a:lstStyle/>
          <a:p>
            <a:pPr marL="0" indent="0">
              <a:buNone/>
            </a:pPr>
            <a:r>
              <a:rPr lang="en-US" dirty="0"/>
              <a:t>Chapter 1</a:t>
            </a:r>
          </a:p>
        </p:txBody>
      </p:sp>
      <p:sp>
        <p:nvSpPr>
          <p:cNvPr id="5" name="Slide Number Placeholder 4"/>
          <p:cNvSpPr>
            <a:spLocks noGrp="1"/>
          </p:cNvSpPr>
          <p:nvPr>
            <p:ph type="sldNum" sz="quarter" idx="16"/>
          </p:nvPr>
        </p:nvSpPr>
        <p:spPr/>
        <p:txBody>
          <a:bodyPr>
            <a:normAutofit fontScale="85000" lnSpcReduction="20000"/>
          </a:bodyPr>
          <a:lstStyle/>
          <a:p>
            <a:fld id="{C42FE918-A725-4A17-832F-F28B624C2EC6}" type="slidenum">
              <a:rPr lang="en-US" smtClean="0"/>
              <a:t>27</a:t>
            </a:fld>
            <a:endParaRPr lang="en-US"/>
          </a:p>
        </p:txBody>
      </p:sp>
      <p:pic>
        <p:nvPicPr>
          <p:cNvPr id="6" name="Picture 5">
            <a:extLst>
              <a:ext uri="{FF2B5EF4-FFF2-40B4-BE49-F238E27FC236}">
                <a16:creationId xmlns:a16="http://schemas.microsoft.com/office/drawing/2014/main" id="{D43BD102-EB16-447C-B953-6F14AC941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6029" y="1589567"/>
            <a:ext cx="3507971" cy="4572000"/>
          </a:xfrm>
          <a:prstGeom prst="rect">
            <a:avLst/>
          </a:prstGeom>
        </p:spPr>
      </p:pic>
    </p:spTree>
    <p:extLst>
      <p:ext uri="{BB962C8B-B14F-4D97-AF65-F5344CB8AC3E}">
        <p14:creationId xmlns:p14="http://schemas.microsoft.com/office/powerpoint/2010/main" val="2933298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10C8C2-EE34-49A5-A888-E78AB0A14E1C}"/>
              </a:ext>
            </a:extLst>
          </p:cNvPr>
          <p:cNvSpPr>
            <a:spLocks noGrp="1"/>
          </p:cNvSpPr>
          <p:nvPr>
            <p:ph type="sldNum" sz="quarter" idx="12"/>
          </p:nvPr>
        </p:nvSpPr>
        <p:spPr/>
        <p:txBody>
          <a:bodyPr/>
          <a:lstStyle/>
          <a:p>
            <a:fld id="{C42FE918-A725-4A17-832F-F28B624C2EC6}" type="slidenum">
              <a:rPr lang="en-US" smtClean="0"/>
              <a:t>3</a:t>
            </a:fld>
            <a:endParaRPr lang="en-US"/>
          </a:p>
        </p:txBody>
      </p:sp>
      <p:sp>
        <p:nvSpPr>
          <p:cNvPr id="3" name="Title 1">
            <a:extLst>
              <a:ext uri="{FF2B5EF4-FFF2-40B4-BE49-F238E27FC236}">
                <a16:creationId xmlns:a16="http://schemas.microsoft.com/office/drawing/2014/main" id="{F5C2B72B-078E-420C-BF43-20DACBDB491D}"/>
              </a:ext>
            </a:extLst>
          </p:cNvPr>
          <p:cNvSpPr txBox="1">
            <a:spLocks/>
          </p:cNvSpPr>
          <p:nvPr/>
        </p:nvSpPr>
        <p:spPr>
          <a:xfrm>
            <a:off x="3564382" y="203200"/>
            <a:ext cx="5063236" cy="838200"/>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Rough Classification</a:t>
            </a:r>
          </a:p>
        </p:txBody>
      </p:sp>
      <p:pic>
        <p:nvPicPr>
          <p:cNvPr id="5" name="Picture 4">
            <a:extLst>
              <a:ext uri="{FF2B5EF4-FFF2-40B4-BE49-F238E27FC236}">
                <a16:creationId xmlns:a16="http://schemas.microsoft.com/office/drawing/2014/main" id="{62AB3A98-CF30-4CBB-B4C4-59CE5E46A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3590" y="1355298"/>
            <a:ext cx="2286000" cy="2286000"/>
          </a:xfrm>
          <a:prstGeom prst="rect">
            <a:avLst/>
          </a:prstGeom>
        </p:spPr>
      </p:pic>
      <p:pic>
        <p:nvPicPr>
          <p:cNvPr id="7" name="Picture 6">
            <a:extLst>
              <a:ext uri="{FF2B5EF4-FFF2-40B4-BE49-F238E27FC236}">
                <a16:creationId xmlns:a16="http://schemas.microsoft.com/office/drawing/2014/main" id="{29314F9A-D78A-45A4-8CA8-B57223C855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2275" y="3962400"/>
            <a:ext cx="2317315" cy="2286000"/>
          </a:xfrm>
          <a:prstGeom prst="rect">
            <a:avLst/>
          </a:prstGeom>
        </p:spPr>
      </p:pic>
      <p:sp>
        <p:nvSpPr>
          <p:cNvPr id="8" name="TextBox 7">
            <a:extLst>
              <a:ext uri="{FF2B5EF4-FFF2-40B4-BE49-F238E27FC236}">
                <a16:creationId xmlns:a16="http://schemas.microsoft.com/office/drawing/2014/main" id="{E0C73D18-92DA-4276-BBFC-C6385E4D4D60}"/>
              </a:ext>
            </a:extLst>
          </p:cNvPr>
          <p:cNvSpPr txBox="1"/>
          <p:nvPr/>
        </p:nvSpPr>
        <p:spPr>
          <a:xfrm>
            <a:off x="1520190" y="1892300"/>
            <a:ext cx="1803400" cy="830997"/>
          </a:xfrm>
          <a:prstGeom prst="rect">
            <a:avLst/>
          </a:prstGeom>
          <a:noFill/>
        </p:spPr>
        <p:txBody>
          <a:bodyPr wrap="square" rtlCol="0">
            <a:spAutoFit/>
          </a:bodyPr>
          <a:lstStyle/>
          <a:p>
            <a:r>
              <a:rPr lang="en-US" sz="2400" dirty="0">
                <a:solidFill>
                  <a:srgbClr val="0070C0"/>
                </a:solidFill>
              </a:rPr>
              <a:t>Technological </a:t>
            </a:r>
          </a:p>
          <a:p>
            <a:r>
              <a:rPr lang="en-US" sz="2400" dirty="0">
                <a:solidFill>
                  <a:srgbClr val="0070C0"/>
                </a:solidFill>
              </a:rPr>
              <a:t>networks</a:t>
            </a:r>
          </a:p>
        </p:txBody>
      </p:sp>
      <p:sp>
        <p:nvSpPr>
          <p:cNvPr id="9" name="TextBox 8">
            <a:extLst>
              <a:ext uri="{FF2B5EF4-FFF2-40B4-BE49-F238E27FC236}">
                <a16:creationId xmlns:a16="http://schemas.microsoft.com/office/drawing/2014/main" id="{A61E4E5A-F546-4CAA-867E-8493BB37C764}"/>
              </a:ext>
            </a:extLst>
          </p:cNvPr>
          <p:cNvSpPr txBox="1"/>
          <p:nvPr/>
        </p:nvSpPr>
        <p:spPr>
          <a:xfrm>
            <a:off x="1520190" y="4689901"/>
            <a:ext cx="1803400" cy="830997"/>
          </a:xfrm>
          <a:prstGeom prst="rect">
            <a:avLst/>
          </a:prstGeom>
          <a:noFill/>
        </p:spPr>
        <p:txBody>
          <a:bodyPr wrap="square" rtlCol="0">
            <a:spAutoFit/>
          </a:bodyPr>
          <a:lstStyle/>
          <a:p>
            <a:r>
              <a:rPr lang="en-US" sz="2400" dirty="0">
                <a:solidFill>
                  <a:srgbClr val="0070C0"/>
                </a:solidFill>
              </a:rPr>
              <a:t>Networks of information</a:t>
            </a:r>
          </a:p>
        </p:txBody>
      </p:sp>
      <p:sp>
        <p:nvSpPr>
          <p:cNvPr id="10" name="TextBox 9">
            <a:extLst>
              <a:ext uri="{FF2B5EF4-FFF2-40B4-BE49-F238E27FC236}">
                <a16:creationId xmlns:a16="http://schemas.microsoft.com/office/drawing/2014/main" id="{02818C87-2F65-4AF2-8121-489A37AC8FDB}"/>
              </a:ext>
            </a:extLst>
          </p:cNvPr>
          <p:cNvSpPr txBox="1"/>
          <p:nvPr/>
        </p:nvSpPr>
        <p:spPr>
          <a:xfrm>
            <a:off x="6800218" y="1892300"/>
            <a:ext cx="1367788" cy="830997"/>
          </a:xfrm>
          <a:prstGeom prst="rect">
            <a:avLst/>
          </a:prstGeom>
          <a:noFill/>
        </p:spPr>
        <p:txBody>
          <a:bodyPr wrap="square" rtlCol="0">
            <a:spAutoFit/>
          </a:bodyPr>
          <a:lstStyle/>
          <a:p>
            <a:r>
              <a:rPr lang="en-US" sz="2400" dirty="0">
                <a:solidFill>
                  <a:srgbClr val="0070C0"/>
                </a:solidFill>
              </a:rPr>
              <a:t>Social </a:t>
            </a:r>
          </a:p>
          <a:p>
            <a:r>
              <a:rPr lang="en-US" sz="2400" dirty="0">
                <a:solidFill>
                  <a:srgbClr val="0070C0"/>
                </a:solidFill>
              </a:rPr>
              <a:t>networks</a:t>
            </a:r>
          </a:p>
        </p:txBody>
      </p:sp>
      <p:sp>
        <p:nvSpPr>
          <p:cNvPr id="11" name="TextBox 10">
            <a:extLst>
              <a:ext uri="{FF2B5EF4-FFF2-40B4-BE49-F238E27FC236}">
                <a16:creationId xmlns:a16="http://schemas.microsoft.com/office/drawing/2014/main" id="{D12C2D2E-E120-455D-A586-A3D9E96E2790}"/>
              </a:ext>
            </a:extLst>
          </p:cNvPr>
          <p:cNvSpPr txBox="1"/>
          <p:nvPr/>
        </p:nvSpPr>
        <p:spPr>
          <a:xfrm>
            <a:off x="6800218" y="4689901"/>
            <a:ext cx="1367788" cy="830997"/>
          </a:xfrm>
          <a:prstGeom prst="rect">
            <a:avLst/>
          </a:prstGeom>
          <a:noFill/>
        </p:spPr>
        <p:txBody>
          <a:bodyPr wrap="square" rtlCol="0">
            <a:spAutoFit/>
          </a:bodyPr>
          <a:lstStyle/>
          <a:p>
            <a:r>
              <a:rPr lang="en-US" sz="2400" dirty="0">
                <a:solidFill>
                  <a:srgbClr val="0070C0"/>
                </a:solidFill>
              </a:rPr>
              <a:t>Biological networks</a:t>
            </a:r>
          </a:p>
        </p:txBody>
      </p:sp>
      <p:pic>
        <p:nvPicPr>
          <p:cNvPr id="13" name="Picture 12">
            <a:extLst>
              <a:ext uri="{FF2B5EF4-FFF2-40B4-BE49-F238E27FC236}">
                <a16:creationId xmlns:a16="http://schemas.microsoft.com/office/drawing/2014/main" id="{9D28327E-C84A-4A42-A61D-85053F29F9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8006" y="3962399"/>
            <a:ext cx="2286000" cy="2286000"/>
          </a:xfrm>
          <a:prstGeom prst="rect">
            <a:avLst/>
          </a:prstGeom>
        </p:spPr>
      </p:pic>
      <p:pic>
        <p:nvPicPr>
          <p:cNvPr id="17" name="Picture 16">
            <a:extLst>
              <a:ext uri="{FF2B5EF4-FFF2-40B4-BE49-F238E27FC236}">
                <a16:creationId xmlns:a16="http://schemas.microsoft.com/office/drawing/2014/main" id="{83703795-A21F-438E-B65F-DCB703655A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8006" y="1164798"/>
            <a:ext cx="3200400" cy="2286000"/>
          </a:xfrm>
          <a:prstGeom prst="rect">
            <a:avLst/>
          </a:prstGeom>
        </p:spPr>
      </p:pic>
    </p:spTree>
    <p:extLst>
      <p:ext uri="{BB962C8B-B14F-4D97-AF65-F5344CB8AC3E}">
        <p14:creationId xmlns:p14="http://schemas.microsoft.com/office/powerpoint/2010/main" val="1544081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3" name="Title 2"/>
          <p:cNvSpPr>
            <a:spLocks noGrp="1"/>
          </p:cNvSpPr>
          <p:nvPr>
            <p:ph type="title"/>
          </p:nvPr>
        </p:nvSpPr>
        <p:spPr/>
        <p:txBody>
          <a:bodyPr/>
          <a:lstStyle/>
          <a:p>
            <a:r>
              <a:rPr lang="en-US" dirty="0"/>
              <a:t>Technological Networks</a:t>
            </a:r>
          </a:p>
        </p:txBody>
      </p:sp>
      <p:sp>
        <p:nvSpPr>
          <p:cNvPr id="4" name="Slide Number Placeholder 3"/>
          <p:cNvSpPr>
            <a:spLocks noGrp="1"/>
          </p:cNvSpPr>
          <p:nvPr>
            <p:ph type="sldNum" sz="quarter" idx="11"/>
          </p:nvPr>
        </p:nvSpPr>
        <p:spPr/>
        <p:txBody>
          <a:bodyPr/>
          <a:lstStyle/>
          <a:p>
            <a:fld id="{C42FE918-A725-4A17-832F-F28B624C2EC6}" type="slidenum">
              <a:rPr lang="en-US" smtClean="0"/>
              <a:t>4</a:t>
            </a:fld>
            <a:endParaRPr lang="en-US"/>
          </a:p>
        </p:txBody>
      </p:sp>
    </p:spTree>
    <p:extLst>
      <p:ext uri="{BB962C8B-B14F-4D97-AF65-F5344CB8AC3E}">
        <p14:creationId xmlns:p14="http://schemas.microsoft.com/office/powerpoint/2010/main" val="2129928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First Example: The Internet</a:t>
            </a:r>
          </a:p>
        </p:txBody>
      </p:sp>
      <p:pic>
        <p:nvPicPr>
          <p:cNvPr id="8" name="Content Placeholder 7"/>
          <p:cNvPicPr>
            <a:picLocks noGrp="1" noChangeAspect="1"/>
          </p:cNvPicPr>
          <p:nvPr>
            <p:ph sz="quarter" idx="2"/>
          </p:nvPr>
        </p:nvPicPr>
        <p:blipFill>
          <a:blip r:embed="rId2">
            <a:extLst>
              <a:ext uri="{28A0092B-C50C-407E-A947-70E740481C1C}">
                <a14:useLocalDpi xmlns:a14="http://schemas.microsoft.com/office/drawing/2010/main" val="0"/>
              </a:ext>
            </a:extLst>
          </a:blip>
          <a:stretch>
            <a:fillRect/>
          </a:stretch>
        </p:blipFill>
        <p:spPr>
          <a:xfrm>
            <a:off x="812800" y="2648506"/>
            <a:ext cx="5181600" cy="3161188"/>
          </a:xfrm>
        </p:spPr>
      </p:pic>
      <p:pic>
        <p:nvPicPr>
          <p:cNvPr id="9" name="Content Placeholder 8"/>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753225" y="2438400"/>
            <a:ext cx="4476749" cy="3581400"/>
          </a:xfrm>
        </p:spPr>
      </p:pic>
      <p:sp>
        <p:nvSpPr>
          <p:cNvPr id="5" name="Slide Number Placeholder 4"/>
          <p:cNvSpPr>
            <a:spLocks noGrp="1"/>
          </p:cNvSpPr>
          <p:nvPr>
            <p:ph type="sldNum" sz="quarter" idx="16"/>
          </p:nvPr>
        </p:nvSpPr>
        <p:spPr/>
        <p:txBody>
          <a:bodyPr>
            <a:normAutofit fontScale="85000" lnSpcReduction="20000"/>
          </a:bodyPr>
          <a:lstStyle/>
          <a:p>
            <a:fld id="{C42FE918-A725-4A17-832F-F28B624C2EC6}" type="slidenum">
              <a:rPr lang="en-US" smtClean="0"/>
              <a:t>5</a:t>
            </a:fld>
            <a:endParaRPr lang="en-US"/>
          </a:p>
        </p:txBody>
      </p:sp>
      <p:sp>
        <p:nvSpPr>
          <p:cNvPr id="6" name="Text Placeholder 5"/>
          <p:cNvSpPr>
            <a:spLocks noGrp="1"/>
          </p:cNvSpPr>
          <p:nvPr>
            <p:ph type="body" sz="quarter" idx="1"/>
          </p:nvPr>
        </p:nvSpPr>
        <p:spPr>
          <a:xfrm>
            <a:off x="812800" y="1752599"/>
            <a:ext cx="5181600" cy="640081"/>
          </a:xfrm>
        </p:spPr>
        <p:txBody>
          <a:bodyPr>
            <a:normAutofit lnSpcReduction="10000"/>
          </a:bodyPr>
          <a:lstStyle/>
          <a:p>
            <a:r>
              <a:rPr lang="en-US" b="0" dirty="0"/>
              <a:t>ARPANET in 1970: the first packet-switching network, the progenitor of the Internet.</a:t>
            </a:r>
          </a:p>
        </p:txBody>
      </p:sp>
      <p:sp>
        <p:nvSpPr>
          <p:cNvPr id="7" name="Text Placeholder 6"/>
          <p:cNvSpPr>
            <a:spLocks noGrp="1"/>
          </p:cNvSpPr>
          <p:nvPr>
            <p:ph type="body" sz="quarter" idx="3"/>
          </p:nvPr>
        </p:nvSpPr>
        <p:spPr/>
        <p:txBody>
          <a:bodyPr/>
          <a:lstStyle/>
          <a:p>
            <a:r>
              <a:rPr lang="en-US" b="0" dirty="0"/>
              <a:t>The network structure of the Internet in 2015.</a:t>
            </a:r>
          </a:p>
        </p:txBody>
      </p:sp>
    </p:spTree>
    <p:extLst>
      <p:ext uri="{BB962C8B-B14F-4D97-AF65-F5344CB8AC3E}">
        <p14:creationId xmlns:p14="http://schemas.microsoft.com/office/powerpoint/2010/main" val="1497976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a:t>
            </a:r>
          </a:p>
        </p:txBody>
      </p:sp>
      <p:sp>
        <p:nvSpPr>
          <p:cNvPr id="3" name="Slide Number Placeholder 2"/>
          <p:cNvSpPr>
            <a:spLocks noGrp="1"/>
          </p:cNvSpPr>
          <p:nvPr>
            <p:ph type="sldNum" sz="quarter" idx="12"/>
          </p:nvPr>
        </p:nvSpPr>
        <p:spPr/>
        <p:txBody>
          <a:bodyPr>
            <a:normAutofit fontScale="85000" lnSpcReduction="20000"/>
          </a:bodyPr>
          <a:lstStyle/>
          <a:p>
            <a:fld id="{C42FE918-A725-4A17-832F-F28B624C2EC6}" type="slidenum">
              <a:rPr lang="en-US" smtClean="0"/>
              <a:t>6</a:t>
            </a:fld>
            <a:endParaRPr lang="en-US"/>
          </a:p>
        </p:txBody>
      </p:sp>
      <p:sp>
        <p:nvSpPr>
          <p:cNvPr id="4" name="Content Placeholder 3"/>
          <p:cNvSpPr>
            <a:spLocks noGrp="1"/>
          </p:cNvSpPr>
          <p:nvPr>
            <p:ph sz="quarter" idx="1"/>
          </p:nvPr>
        </p:nvSpPr>
        <p:spPr/>
        <p:txBody>
          <a:bodyPr>
            <a:normAutofit/>
          </a:bodyPr>
          <a:lstStyle/>
          <a:p>
            <a:r>
              <a:rPr lang="en-US" b="1" dirty="0">
                <a:solidFill>
                  <a:srgbClr val="0070C0"/>
                </a:solidFill>
              </a:rPr>
              <a:t>What is the Internet? </a:t>
            </a:r>
            <a:r>
              <a:rPr lang="en-US" dirty="0"/>
              <a:t>The Internet is the network of physical data connections between computers, phones, tablets, and other devices. Messages sent over the Internet are broken up into packets (small chunks of data) that are sent separately and then reassembled. </a:t>
            </a:r>
          </a:p>
          <a:p>
            <a:r>
              <a:rPr lang="en-US" b="1" dirty="0">
                <a:solidFill>
                  <a:srgbClr val="0070C0"/>
                </a:solidFill>
              </a:rPr>
              <a:t>Curious fact. </a:t>
            </a:r>
            <a:r>
              <a:rPr lang="en-US" dirty="0"/>
              <a:t>Although the Internet is a man-made engineered network, we don’t know exactly what its structure is because it was built by many different groups of people with little centralized control. Our best current data on its structure are derived from experimental measurements. </a:t>
            </a:r>
          </a:p>
        </p:txBody>
      </p:sp>
    </p:spTree>
    <p:extLst>
      <p:ext uri="{BB962C8B-B14F-4D97-AF65-F5344CB8AC3E}">
        <p14:creationId xmlns:p14="http://schemas.microsoft.com/office/powerpoint/2010/main" val="359807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Telephone Networks</a:t>
            </a:r>
          </a:p>
        </p:txBody>
      </p:sp>
      <p:sp>
        <p:nvSpPr>
          <p:cNvPr id="3" name="Slide Number Placeholder 2"/>
          <p:cNvSpPr>
            <a:spLocks noGrp="1"/>
          </p:cNvSpPr>
          <p:nvPr>
            <p:ph type="sldNum" sz="quarter" idx="12"/>
          </p:nvPr>
        </p:nvSpPr>
        <p:spPr/>
        <p:txBody>
          <a:bodyPr>
            <a:normAutofit fontScale="85000" lnSpcReduction="20000"/>
          </a:bodyPr>
          <a:lstStyle/>
          <a:p>
            <a:fld id="{C42FE918-A725-4A17-832F-F28B624C2EC6}" type="slidenum">
              <a:rPr lang="en-US" smtClean="0"/>
              <a:t>7</a:t>
            </a:fld>
            <a:endParaRPr lang="en-US"/>
          </a:p>
        </p:txBody>
      </p:sp>
      <p:pic>
        <p:nvPicPr>
          <p:cNvPr id="5" name="Content Placeholder 4"/>
          <p:cNvPicPr>
            <a:picLocks noGrp="1" noChangeAspect="1"/>
          </p:cNvPicPr>
          <p:nvPr>
            <p:ph sz="quarter" idx="1"/>
          </p:nvPr>
        </p:nvPicPr>
        <p:blipFill>
          <a:blip r:embed="rId2"/>
          <a:stretch>
            <a:fillRect/>
          </a:stretch>
        </p:blipFill>
        <p:spPr>
          <a:xfrm>
            <a:off x="4745024" y="1726248"/>
            <a:ext cx="6563160" cy="4496160"/>
          </a:xfrm>
          <a:prstGeom prst="rect">
            <a:avLst/>
          </a:prstGeom>
        </p:spPr>
      </p:pic>
      <p:sp>
        <p:nvSpPr>
          <p:cNvPr id="7" name="TextBox 6"/>
          <p:cNvSpPr txBox="1"/>
          <p:nvPr/>
        </p:nvSpPr>
        <p:spPr>
          <a:xfrm>
            <a:off x="816863" y="1726248"/>
            <a:ext cx="3673249" cy="4154984"/>
          </a:xfrm>
          <a:prstGeom prst="rect">
            <a:avLst/>
          </a:prstGeom>
          <a:noFill/>
        </p:spPr>
        <p:txBody>
          <a:bodyPr wrap="square" rtlCol="0">
            <a:spAutoFit/>
          </a:bodyPr>
          <a:lstStyle/>
          <a:p>
            <a:r>
              <a:rPr lang="en-US" sz="2400" dirty="0">
                <a:solidFill>
                  <a:srgbClr val="FF0000"/>
                </a:solidFill>
              </a:rPr>
              <a:t>Individual telephones </a:t>
            </a:r>
            <a:r>
              <a:rPr lang="en-US" sz="2400" dirty="0"/>
              <a:t>are connected to </a:t>
            </a:r>
            <a:r>
              <a:rPr lang="en-US" sz="2400" dirty="0">
                <a:solidFill>
                  <a:srgbClr val="FF0000"/>
                </a:solidFill>
              </a:rPr>
              <a:t>local exchanges</a:t>
            </a:r>
            <a:r>
              <a:rPr lang="en-US" sz="2400" dirty="0"/>
              <a:t>, which are connected in turn to </a:t>
            </a:r>
            <a:r>
              <a:rPr lang="en-US" sz="2400" dirty="0">
                <a:solidFill>
                  <a:srgbClr val="FF0000"/>
                </a:solidFill>
              </a:rPr>
              <a:t>long-distance offices</a:t>
            </a:r>
            <a:r>
              <a:rPr lang="en-US" sz="2400" dirty="0"/>
              <a:t>. </a:t>
            </a:r>
          </a:p>
          <a:p>
            <a:endParaRPr lang="en-US" sz="2400" dirty="0"/>
          </a:p>
          <a:p>
            <a:r>
              <a:rPr lang="en-US" sz="2400" dirty="0"/>
              <a:t>The long distance offices are connected among them selves by </a:t>
            </a:r>
            <a:r>
              <a:rPr lang="en-US" sz="2400" dirty="0">
                <a:solidFill>
                  <a:srgbClr val="FF0000"/>
                </a:solidFill>
              </a:rPr>
              <a:t>trunk lines</a:t>
            </a:r>
            <a:r>
              <a:rPr lang="en-US" sz="2400" dirty="0"/>
              <a:t>. (There may be connections between local exchanges as well.)</a:t>
            </a:r>
          </a:p>
        </p:txBody>
      </p:sp>
    </p:spTree>
    <p:extLst>
      <p:ext uri="{BB962C8B-B14F-4D97-AF65-F5344CB8AC3E}">
        <p14:creationId xmlns:p14="http://schemas.microsoft.com/office/powerpoint/2010/main" val="489405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Examples of Technological Networks</a:t>
            </a:r>
          </a:p>
        </p:txBody>
      </p:sp>
      <p:sp>
        <p:nvSpPr>
          <p:cNvPr id="3" name="Slide Number Placeholder 2"/>
          <p:cNvSpPr>
            <a:spLocks noGrp="1"/>
          </p:cNvSpPr>
          <p:nvPr>
            <p:ph type="sldNum" sz="quarter" idx="12"/>
          </p:nvPr>
        </p:nvSpPr>
        <p:spPr/>
        <p:txBody>
          <a:bodyPr>
            <a:normAutofit fontScale="85000" lnSpcReduction="20000"/>
          </a:bodyPr>
          <a:lstStyle/>
          <a:p>
            <a:fld id="{C42FE918-A725-4A17-832F-F28B624C2EC6}" type="slidenum">
              <a:rPr lang="en-US" smtClean="0"/>
              <a:t>8</a:t>
            </a:fld>
            <a:endParaRPr lang="en-US"/>
          </a:p>
        </p:txBody>
      </p:sp>
      <p:pic>
        <p:nvPicPr>
          <p:cNvPr id="5" name="Content Placeholder 4"/>
          <p:cNvPicPr>
            <a:picLocks noGrp="1" noChangeAspect="1"/>
          </p:cNvPicPr>
          <p:nvPr>
            <p:ph sz="quarter" idx="1"/>
          </p:nvPr>
        </p:nvPicPr>
        <p:blipFill>
          <a:blip r:embed="rId2" cstate="hqprint">
            <a:extLst>
              <a:ext uri="{28A0092B-C50C-407E-A947-70E740481C1C}">
                <a14:useLocalDpi xmlns:a14="http://schemas.microsoft.com/office/drawing/2010/main" val="0"/>
              </a:ext>
            </a:extLst>
          </a:blip>
          <a:stretch>
            <a:fillRect/>
          </a:stretch>
        </p:blipFill>
        <p:spPr>
          <a:xfrm>
            <a:off x="1320126" y="3573221"/>
            <a:ext cx="5486400" cy="2493819"/>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830" y="1736523"/>
            <a:ext cx="2963228" cy="4469130"/>
          </a:xfrm>
          <a:prstGeom prst="rect">
            <a:avLst/>
          </a:prstGeom>
        </p:spPr>
      </p:pic>
      <p:sp>
        <p:nvSpPr>
          <p:cNvPr id="7" name="TextBox 6"/>
          <p:cNvSpPr txBox="1"/>
          <p:nvPr/>
        </p:nvSpPr>
        <p:spPr>
          <a:xfrm>
            <a:off x="778410" y="1736523"/>
            <a:ext cx="6359369" cy="1431161"/>
          </a:xfrm>
          <a:prstGeom prst="rect">
            <a:avLst/>
          </a:prstGeom>
          <a:noFill/>
        </p:spPr>
        <p:txBody>
          <a:bodyPr wrap="square" rtlCol="0">
            <a:spAutoFit/>
          </a:bodyPr>
          <a:lstStyle/>
          <a:p>
            <a:r>
              <a:rPr lang="en-US" sz="2900" dirty="0"/>
              <a:t>Power grids, water lines, gas pipelines, transportation networks (network of roads, rail lines, airline routes), …</a:t>
            </a:r>
          </a:p>
        </p:txBody>
      </p:sp>
    </p:spTree>
    <p:extLst>
      <p:ext uri="{BB962C8B-B14F-4D97-AF65-F5344CB8AC3E}">
        <p14:creationId xmlns:p14="http://schemas.microsoft.com/office/powerpoint/2010/main" val="2508193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3" name="Title 2"/>
          <p:cNvSpPr>
            <a:spLocks noGrp="1"/>
          </p:cNvSpPr>
          <p:nvPr>
            <p:ph type="title"/>
          </p:nvPr>
        </p:nvSpPr>
        <p:spPr/>
        <p:txBody>
          <a:bodyPr/>
          <a:lstStyle/>
          <a:p>
            <a:r>
              <a:rPr lang="en-US" dirty="0"/>
              <a:t>Networks of Information</a:t>
            </a:r>
          </a:p>
        </p:txBody>
      </p:sp>
      <p:sp>
        <p:nvSpPr>
          <p:cNvPr id="4" name="Slide Number Placeholder 3"/>
          <p:cNvSpPr>
            <a:spLocks noGrp="1"/>
          </p:cNvSpPr>
          <p:nvPr>
            <p:ph type="sldNum" sz="quarter" idx="11"/>
          </p:nvPr>
        </p:nvSpPr>
        <p:spPr/>
        <p:txBody>
          <a:bodyPr/>
          <a:lstStyle/>
          <a:p>
            <a:fld id="{C42FE918-A725-4A17-832F-F28B624C2EC6}" type="slidenum">
              <a:rPr lang="en-US" smtClean="0"/>
              <a:t>9</a:t>
            </a:fld>
            <a:endParaRPr lang="en-US"/>
          </a:p>
        </p:txBody>
      </p:sp>
    </p:spTree>
    <p:extLst>
      <p:ext uri="{BB962C8B-B14F-4D97-AF65-F5344CB8AC3E}">
        <p14:creationId xmlns:p14="http://schemas.microsoft.com/office/powerpoint/2010/main" val="111116114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y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MyTheme" id="{EE3CAD15-D4C5-48E4-B044-E3C0614D0E17}" vid="{14AA537B-0363-4E43-89C6-FB46DAC3E8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MyTheme</Template>
  <TotalTime>1613</TotalTime>
  <Words>1128</Words>
  <Application>Microsoft Office PowerPoint</Application>
  <PresentationFormat>Widescreen</PresentationFormat>
  <Paragraphs>136</Paragraphs>
  <Slides>27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Cambria Math</vt:lpstr>
      <vt:lpstr>Tw Cen MT</vt:lpstr>
      <vt:lpstr>Wingdings</vt:lpstr>
      <vt:lpstr>Wingdings 2</vt:lpstr>
      <vt:lpstr>MyTheme</vt:lpstr>
      <vt:lpstr>Examples of real-world networks</vt:lpstr>
      <vt:lpstr>What Is a Network?</vt:lpstr>
      <vt:lpstr>PowerPoint Presentation</vt:lpstr>
      <vt:lpstr>Technological Networks</vt:lpstr>
      <vt:lpstr>Our First Example: The Internet</vt:lpstr>
      <vt:lpstr>The Internet</vt:lpstr>
      <vt:lpstr>Telephone Networks</vt:lpstr>
      <vt:lpstr>More Examples of Technological Networks</vt:lpstr>
      <vt:lpstr>Networks of Information</vt:lpstr>
      <vt:lpstr>Networks of Information</vt:lpstr>
      <vt:lpstr>Economic and Financial Networks</vt:lpstr>
      <vt:lpstr>More Examples of Information Networks</vt:lpstr>
      <vt:lpstr>PowerPoint Presentation</vt:lpstr>
      <vt:lpstr>Social Networks</vt:lpstr>
      <vt:lpstr>Social Networks</vt:lpstr>
      <vt:lpstr>PowerPoint Presentation</vt:lpstr>
      <vt:lpstr>PowerPoint Presentation</vt:lpstr>
      <vt:lpstr>Historical Small-Scale Example</vt:lpstr>
      <vt:lpstr>Small-World Experiments</vt:lpstr>
      <vt:lpstr>Positive and Negative Relationships</vt:lpstr>
      <vt:lpstr>Strong and Weak Ties</vt:lpstr>
      <vt:lpstr>Biological Networks</vt:lpstr>
      <vt:lpstr>PowerPoint Presentation</vt:lpstr>
      <vt:lpstr>PowerPoint Presentation</vt:lpstr>
      <vt:lpstr>PowerPoint Presentation</vt:lpstr>
      <vt:lpstr>PowerPoint Presentation</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Examples of real-world networks</dc:title>
  <dc:subject>Network Science</dc:subject>
  <dc:creator>Evgeny Dantsin</dc:creator>
  <cp:lastModifiedBy>Evgeny Dantsin</cp:lastModifiedBy>
  <cp:revision>158</cp:revision>
  <dcterms:created xsi:type="dcterms:W3CDTF">2019-06-06T18:21:16Z</dcterms:created>
  <dcterms:modified xsi:type="dcterms:W3CDTF">2023-08-28T01:46:29Z</dcterms:modified>
</cp:coreProperties>
</file>